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7"/>
  </p:notesMasterIdLst>
  <p:handoutMasterIdLst>
    <p:handoutMasterId r:id="rId68"/>
  </p:handoutMasterIdLst>
  <p:sldIdLst>
    <p:sldId id="256" r:id="rId2"/>
    <p:sldId id="276" r:id="rId3"/>
    <p:sldId id="336" r:id="rId4"/>
    <p:sldId id="337" r:id="rId5"/>
    <p:sldId id="338" r:id="rId6"/>
    <p:sldId id="257" r:id="rId7"/>
    <p:sldId id="277" r:id="rId8"/>
    <p:sldId id="279" r:id="rId9"/>
    <p:sldId id="280" r:id="rId10"/>
    <p:sldId id="281" r:id="rId11"/>
    <p:sldId id="282" r:id="rId12"/>
    <p:sldId id="259" r:id="rId13"/>
    <p:sldId id="260" r:id="rId14"/>
    <p:sldId id="285" r:id="rId15"/>
    <p:sldId id="261" r:id="rId16"/>
    <p:sldId id="262" r:id="rId17"/>
    <p:sldId id="286" r:id="rId18"/>
    <p:sldId id="287" r:id="rId19"/>
    <p:sldId id="263" r:id="rId20"/>
    <p:sldId id="289" r:id="rId21"/>
    <p:sldId id="288" r:id="rId22"/>
    <p:sldId id="290" r:id="rId23"/>
    <p:sldId id="302" r:id="rId24"/>
    <p:sldId id="293" r:id="rId25"/>
    <p:sldId id="294" r:id="rId26"/>
    <p:sldId id="295" r:id="rId27"/>
    <p:sldId id="296" r:id="rId28"/>
    <p:sldId id="297" r:id="rId29"/>
    <p:sldId id="298" r:id="rId30"/>
    <p:sldId id="299" r:id="rId31"/>
    <p:sldId id="300" r:id="rId32"/>
    <p:sldId id="301" r:id="rId33"/>
    <p:sldId id="265" r:id="rId34"/>
    <p:sldId id="292" r:id="rId35"/>
    <p:sldId id="291" r:id="rId36"/>
    <p:sldId id="258" r:id="rId37"/>
    <p:sldId id="266" r:id="rId38"/>
    <p:sldId id="271" r:id="rId39"/>
    <p:sldId id="267" r:id="rId40"/>
    <p:sldId id="268" r:id="rId41"/>
    <p:sldId id="269" r:id="rId42"/>
    <p:sldId id="270" r:id="rId43"/>
    <p:sldId id="334" r:id="rId44"/>
    <p:sldId id="335" r:id="rId45"/>
    <p:sldId id="272" r:id="rId46"/>
    <p:sldId id="312" r:id="rId47"/>
    <p:sldId id="308" r:id="rId48"/>
    <p:sldId id="314" r:id="rId49"/>
    <p:sldId id="331" r:id="rId50"/>
    <p:sldId id="315" r:id="rId51"/>
    <p:sldId id="332" r:id="rId52"/>
    <p:sldId id="318" r:id="rId53"/>
    <p:sldId id="316" r:id="rId54"/>
    <p:sldId id="333" r:id="rId55"/>
    <p:sldId id="309" r:id="rId56"/>
    <p:sldId id="322" r:id="rId57"/>
    <p:sldId id="325" r:id="rId58"/>
    <p:sldId id="320" r:id="rId59"/>
    <p:sldId id="326" r:id="rId60"/>
    <p:sldId id="310" r:id="rId61"/>
    <p:sldId id="327" r:id="rId62"/>
    <p:sldId id="328" r:id="rId63"/>
    <p:sldId id="329" r:id="rId64"/>
    <p:sldId id="311" r:id="rId65"/>
    <p:sldId id="275" r:id="rId66"/>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59" autoAdjust="0"/>
  </p:normalViewPr>
  <p:slideViewPr>
    <p:cSldViewPr>
      <p:cViewPr>
        <p:scale>
          <a:sx n="66" d="100"/>
          <a:sy n="66" d="100"/>
        </p:scale>
        <p:origin x="-1070" y="-228"/>
      </p:cViewPr>
      <p:guideLst>
        <p:guide orient="horz" pos="2160"/>
        <p:guide pos="2880"/>
      </p:guideLst>
    </p:cSldViewPr>
  </p:slideViewPr>
  <p:notesTextViewPr>
    <p:cViewPr>
      <p:scale>
        <a:sx n="50" d="100"/>
        <a:sy n="50" d="100"/>
      </p:scale>
      <p:origin x="0" y="0"/>
    </p:cViewPr>
  </p:notesTextViewPr>
  <p:sorterViewPr>
    <p:cViewPr>
      <p:scale>
        <a:sx n="200" d="100"/>
        <a:sy n="200" d="100"/>
      </p:scale>
      <p:origin x="0" y="1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B6A8A14-DA97-4AA2-AFA5-9A24935512C6}" type="datetime11">
              <a:rPr lang="fr-FR" smtClean="0"/>
              <a:t>17:08:35</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4BDEFF9-96A5-4C06-812A-1775EDD641FF}" type="slidenum">
              <a:rPr lang="fr-FR" smtClean="0"/>
              <a:t>‹N°›</a:t>
            </a:fld>
            <a:endParaRPr lang="fr-FR"/>
          </a:p>
        </p:txBody>
      </p:sp>
    </p:spTree>
    <p:extLst>
      <p:ext uri="{BB962C8B-B14F-4D97-AF65-F5344CB8AC3E}">
        <p14:creationId xmlns:p14="http://schemas.microsoft.com/office/powerpoint/2010/main" val="316457424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1EADAD5-E2E6-4676-92C6-E152EFF479AD}" type="datetime11">
              <a:rPr lang="fr-FR" smtClean="0"/>
              <a:t>17:08:35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B0784C2-EDFC-4C13-83AA-1B2F043DD642}" type="slidenum">
              <a:rPr lang="fr-FR"/>
              <a:pPr>
                <a:defRPr/>
              </a:pPr>
              <a:t>‹N°›</a:t>
            </a:fld>
            <a:endParaRPr lang="fr-FR"/>
          </a:p>
        </p:txBody>
      </p:sp>
    </p:spTree>
    <p:extLst>
      <p:ext uri="{BB962C8B-B14F-4D97-AF65-F5344CB8AC3E}">
        <p14:creationId xmlns:p14="http://schemas.microsoft.com/office/powerpoint/2010/main" val="244300869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53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536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F165B6-E939-481B-971C-C592E8BC5D41}" type="slidenum">
              <a:rPr lang="fr-FR"/>
              <a:pPr fontAlgn="base">
                <a:spcBef>
                  <a:spcPct val="0"/>
                </a:spcBef>
                <a:spcAft>
                  <a:spcPct val="0"/>
                </a:spcAft>
                <a:defRPr/>
              </a:pPr>
              <a:t>1</a:t>
            </a:fld>
            <a:endParaRPr lang="fr-FR"/>
          </a:p>
        </p:txBody>
      </p:sp>
      <p:sp>
        <p:nvSpPr>
          <p:cNvPr id="2" name="Espace réservé de la date 1"/>
          <p:cNvSpPr>
            <a:spLocks noGrp="1"/>
          </p:cNvSpPr>
          <p:nvPr>
            <p:ph type="dt" idx="10"/>
          </p:nvPr>
        </p:nvSpPr>
        <p:spPr/>
        <p:txBody>
          <a:bodyPr/>
          <a:lstStyle/>
          <a:p>
            <a:pPr>
              <a:defRPr/>
            </a:pPr>
            <a:fld id="{ED7B2142-C9CF-4471-AF63-D97E65625421}" type="datetime11">
              <a:rPr lang="fr-FR" smtClean="0"/>
              <a:t>17:08:35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B0784C2-EDFC-4C13-83AA-1B2F043DD642}" type="slidenum">
              <a:rPr lang="fr-FR" smtClean="0"/>
              <a:pPr>
                <a:defRPr/>
              </a:pPr>
              <a:t>3</a:t>
            </a:fld>
            <a:endParaRPr lang="fr-FR"/>
          </a:p>
        </p:txBody>
      </p:sp>
      <p:sp>
        <p:nvSpPr>
          <p:cNvPr id="5" name="Espace réservé de la date 4"/>
          <p:cNvSpPr>
            <a:spLocks noGrp="1"/>
          </p:cNvSpPr>
          <p:nvPr>
            <p:ph type="dt" idx="11"/>
          </p:nvPr>
        </p:nvSpPr>
        <p:spPr/>
        <p:txBody>
          <a:bodyPr/>
          <a:lstStyle/>
          <a:p>
            <a:pPr>
              <a:defRPr/>
            </a:pPr>
            <a:fld id="{5ED4B5EF-53AE-4FAB-938E-922A0C1FCA52}" type="datetime11">
              <a:rPr lang="fr-FR" smtClean="0"/>
              <a:t>17:08:35</a:t>
            </a:fld>
            <a:endParaRPr lang="fr-FR"/>
          </a:p>
        </p:txBody>
      </p:sp>
    </p:spTree>
    <p:extLst>
      <p:ext uri="{BB962C8B-B14F-4D97-AF65-F5344CB8AC3E}">
        <p14:creationId xmlns:p14="http://schemas.microsoft.com/office/powerpoint/2010/main" val="408663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27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277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18C77E-847D-4040-B650-DA99A410D6A5}" type="slidenum">
              <a:rPr lang="fr-FR"/>
              <a:pPr fontAlgn="base">
                <a:spcBef>
                  <a:spcPct val="0"/>
                </a:spcBef>
                <a:spcAft>
                  <a:spcPct val="0"/>
                </a:spcAft>
                <a:defRPr/>
              </a:pPr>
              <a:t>19</a:t>
            </a:fld>
            <a:endParaRPr lang="fr-FR"/>
          </a:p>
        </p:txBody>
      </p:sp>
      <p:sp>
        <p:nvSpPr>
          <p:cNvPr id="2" name="Espace réservé de la date 1"/>
          <p:cNvSpPr>
            <a:spLocks noGrp="1"/>
          </p:cNvSpPr>
          <p:nvPr>
            <p:ph type="dt" idx="10"/>
          </p:nvPr>
        </p:nvSpPr>
        <p:spPr/>
        <p:txBody>
          <a:bodyPr/>
          <a:lstStyle/>
          <a:p>
            <a:pPr>
              <a:defRPr/>
            </a:pPr>
            <a:fld id="{A4EED7F9-EBFC-430D-8A4A-63DFCF691F00}" type="datetime11">
              <a:rPr lang="fr-FR" smtClean="0"/>
              <a:t>17:08:35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48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481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6EB1EE-E938-4E89-9884-BBA2CBD9D90A}" type="slidenum">
              <a:rPr lang="fr-FR"/>
              <a:pPr fontAlgn="base">
                <a:spcBef>
                  <a:spcPct val="0"/>
                </a:spcBef>
                <a:spcAft>
                  <a:spcPct val="0"/>
                </a:spcAft>
                <a:defRPr/>
              </a:pPr>
              <a:t>20</a:t>
            </a:fld>
            <a:endParaRPr lang="fr-FR"/>
          </a:p>
        </p:txBody>
      </p:sp>
      <p:sp>
        <p:nvSpPr>
          <p:cNvPr id="2" name="Espace réservé de la date 1"/>
          <p:cNvSpPr>
            <a:spLocks noGrp="1"/>
          </p:cNvSpPr>
          <p:nvPr>
            <p:ph type="dt" idx="10"/>
          </p:nvPr>
        </p:nvSpPr>
        <p:spPr/>
        <p:txBody>
          <a:bodyPr/>
          <a:lstStyle/>
          <a:p>
            <a:pPr>
              <a:defRPr/>
            </a:pPr>
            <a:fld id="{51C3F80D-D4E6-47AA-84AB-E3A50CD95662}" type="datetime11">
              <a:rPr lang="fr-FR" smtClean="0"/>
              <a:t>17:08:35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13D05942-4016-4F35-B5A6-429EDFBE07AD}" type="datetime1">
              <a:rPr lang="fr-FR"/>
              <a:pPr>
                <a:defRPr/>
              </a:pPr>
              <a:t>17/03/2014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B026BFF-B439-47B3-B3FB-ABB8D01B67C2}"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D7DFF1A-2FD4-43FC-AD2D-52CA5C0C4E19}" type="datetime1">
              <a:rPr lang="fr-FR"/>
              <a:pPr>
                <a:defRPr/>
              </a:pPr>
              <a:t>17/03/2014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F1D8499-320D-4766-B5D4-F28510D347DE}"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DEF1B55-6261-406E-B476-D9E1AECC92FE}" type="datetime1">
              <a:rPr lang="fr-FR"/>
              <a:pPr>
                <a:defRPr/>
              </a:pPr>
              <a:t>17/03/2014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7002952-87BC-4702-A9F2-2AA5A3CF58D7}"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3813C88-5CFC-44CB-B984-3AC8EB482088}" type="datetime1">
              <a:rPr lang="fr-FR"/>
              <a:pPr>
                <a:defRPr/>
              </a:pPr>
              <a:t>17/03/2014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443787A-6857-400A-B96C-726EA2F270B5}"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73C1347-39FD-4B61-ADE5-967584056533}" type="datetime1">
              <a:rPr lang="fr-FR"/>
              <a:pPr>
                <a:defRPr/>
              </a:pPr>
              <a:t>17/03/2014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16D6E8A-E477-459D-B46B-33994969F72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EC7F5866-D151-4851-8DAA-1FF556509313}" type="datetime1">
              <a:rPr lang="fr-FR"/>
              <a:pPr>
                <a:defRPr/>
              </a:pPr>
              <a:t>17/03/2014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E9A95BD-7A62-4C9A-A16E-070A374069AF}"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9819AB6-6867-4587-960E-C9B1908A5DBF}" type="datetime1">
              <a:rPr lang="fr-FR"/>
              <a:pPr>
                <a:defRPr/>
              </a:pPr>
              <a:t>17/03/2014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38124743-965F-4E39-87FA-CFF0B8011C32}"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39731CDC-07F9-4171-B062-59AFD24A6503}" type="datetime1">
              <a:rPr lang="fr-FR"/>
              <a:pPr>
                <a:defRPr/>
              </a:pPr>
              <a:t>17/03/2014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B919833-12AF-40E6-B74E-68CAF9301547}"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8CADC1-0125-4140-B60A-7680EE644905}" type="datetime1">
              <a:rPr lang="fr-FR"/>
              <a:pPr>
                <a:defRPr/>
              </a:pPr>
              <a:t>17/03/2014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97A2341-956F-4F69-A519-02A1317EEF0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6A786CA-92DA-4C12-A9F8-862D8932F3E9}" type="datetime1">
              <a:rPr lang="fr-FR"/>
              <a:pPr>
                <a:defRPr/>
              </a:pPr>
              <a:t>17/03/2014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1663F30-F006-47A1-A3EF-0225B810C63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95ABCCC-9B55-49F8-B967-CDB444CF67CA}" type="datetime1">
              <a:rPr lang="fr-FR"/>
              <a:pPr>
                <a:defRPr/>
              </a:pPr>
              <a:t>17/03/2014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B7F2C43-9A64-4516-9DE6-900EE2927EB3}"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2700000"/>
        </a:gra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B0D8CE7-7BFB-4F36-ACA2-B4ECB2C77602}" type="datetime1">
              <a:rPr lang="fr-FR"/>
              <a:pPr>
                <a:defRPr/>
              </a:pPr>
              <a:t>17/03/2014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EF629A-774B-47CA-BF4A-167BA3C9F96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31" r:id="rId1"/>
    <p:sldLayoutId id="2147483730" r:id="rId2"/>
    <p:sldLayoutId id="2147483729" r:id="rId3"/>
    <p:sldLayoutId id="2147483728" r:id="rId4"/>
    <p:sldLayoutId id="2147483727" r:id="rId5"/>
    <p:sldLayoutId id="2147483726" r:id="rId6"/>
    <p:sldLayoutId id="2147483725" r:id="rId7"/>
    <p:sldLayoutId id="2147483724" r:id="rId8"/>
    <p:sldLayoutId id="2147483723" r:id="rId9"/>
    <p:sldLayoutId id="2147483722" r:id="rId10"/>
    <p:sldLayoutId id="2147483721"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whisky.fr/whisky-ecossai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www.whisky.fr/whiskey-irlandai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whisky.fr/whiskey-americain"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whisky.fr/whisky-japonai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gif"/><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whisky-distilleries.info/Lexique.shtml" TargetMode="External"/><Relationship Id="rId4" Type="http://schemas.openxmlformats.org/officeDocument/2006/relationships/image" Target="../media/image35.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whisky-distilleries.info/Lexique.shtml" TargetMode="External"/><Relationship Id="rId4" Type="http://schemas.openxmlformats.org/officeDocument/2006/relationships/image" Target="../media/image36.gif"/></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whisky-distilleries.info/Lexique.shtml" TargetMode="External"/><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23.jpeg"/><Relationship Id="rId4" Type="http://schemas.openxmlformats.org/officeDocument/2006/relationships/image" Target="../media/image38.jpe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e la date 3"/>
          <p:cNvSpPr>
            <a:spLocks noGrp="1"/>
          </p:cNvSpPr>
          <p:nvPr>
            <p:ph type="dt" sz="quarter" idx="10"/>
          </p:nvPr>
        </p:nvSpPr>
        <p:spPr/>
        <p:txBody>
          <a:bodyPr/>
          <a:lstStyle/>
          <a:p>
            <a:pPr>
              <a:defRPr/>
            </a:pPr>
            <a:fld id="{4CC4905F-F58C-47AB-AFC4-AE908E2DC3BE}" type="datetime1">
              <a:rPr lang="fr-FR"/>
              <a:pPr>
                <a:defRPr/>
              </a:pPr>
              <a:t>17/03/2014</a:t>
            </a:fld>
            <a:endParaRPr lang="fr-FR"/>
          </a:p>
        </p:txBody>
      </p:sp>
      <p:sp>
        <p:nvSpPr>
          <p:cNvPr id="10" name="Espace réservé du numéro de diapositive 5"/>
          <p:cNvSpPr>
            <a:spLocks noGrp="1"/>
          </p:cNvSpPr>
          <p:nvPr>
            <p:ph type="sldNum" sz="quarter" idx="12"/>
          </p:nvPr>
        </p:nvSpPr>
        <p:spPr/>
        <p:txBody>
          <a:bodyPr/>
          <a:lstStyle/>
          <a:p>
            <a:pPr>
              <a:defRPr/>
            </a:pPr>
            <a:fld id="{BFF5D086-E07A-4BA5-8944-FE15B044633D}" type="slidenum">
              <a:rPr lang="fr-FR"/>
              <a:pPr>
                <a:defRPr/>
              </a:pPr>
              <a:t>1</a:t>
            </a:fld>
            <a:endParaRPr lang="fr-FR"/>
          </a:p>
        </p:txBody>
      </p:sp>
      <p:sp>
        <p:nvSpPr>
          <p:cNvPr id="2" name="Titre 1"/>
          <p:cNvSpPr>
            <a:spLocks noGrp="1"/>
          </p:cNvSpPr>
          <p:nvPr>
            <p:ph type="ctrTitle"/>
          </p:nvPr>
        </p:nvSpPr>
        <p:spPr/>
        <p:txBody>
          <a:bodyPr rtlCol="0">
            <a:normAutofit fontScale="90000"/>
          </a:bodyPr>
          <a:lstStyle/>
          <a:p>
            <a:pPr eaLnBrk="1" fontAlgn="auto" hangingPunct="1">
              <a:spcAft>
                <a:spcPts val="0"/>
              </a:spcAft>
              <a:defRPr/>
            </a:pPr>
            <a:r>
              <a:rPr lang="fr-FR" dirty="0" smtClean="0"/>
              <a:t>Connaissance des produits</a:t>
            </a:r>
            <a:br>
              <a:rPr lang="fr-FR" dirty="0" smtClean="0"/>
            </a:br>
            <a:r>
              <a:rPr lang="fr-FR" dirty="0" smtClean="0"/>
              <a:t/>
            </a:r>
            <a:br>
              <a:rPr lang="fr-FR" dirty="0" smtClean="0"/>
            </a:br>
            <a:r>
              <a:rPr lang="fr-FR" sz="4900" b="1" spc="600" dirty="0" smtClean="0"/>
              <a:t>Le RHUM</a:t>
            </a:r>
            <a:br>
              <a:rPr lang="fr-FR" sz="4900" b="1" spc="600" dirty="0" smtClean="0"/>
            </a:br>
            <a:r>
              <a:rPr lang="fr-FR" sz="4900" b="1" spc="600" dirty="0"/>
              <a:t>&amp;</a:t>
            </a:r>
            <a:r>
              <a:rPr lang="fr-FR" sz="4900" b="1" spc="600" dirty="0" smtClean="0"/>
              <a:t/>
            </a:r>
            <a:br>
              <a:rPr lang="fr-FR" sz="4900" b="1" spc="600" dirty="0" smtClean="0"/>
            </a:br>
            <a:r>
              <a:rPr lang="fr-FR" sz="4900" b="1" spc="600" dirty="0" smtClean="0"/>
              <a:t>Le WHISKY</a:t>
            </a:r>
            <a:endParaRPr lang="fr-FR" sz="4900" b="1" spc="600" dirty="0"/>
          </a:p>
        </p:txBody>
      </p:sp>
      <p:pic>
        <p:nvPicPr>
          <p:cNvPr id="14340" name="Image 3"/>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pic>
        <p:nvPicPr>
          <p:cNvPr id="14341" name="Image 4"/>
          <p:cNvPicPr>
            <a:picLocks noChangeAspect="1"/>
          </p:cNvPicPr>
          <p:nvPr/>
        </p:nvPicPr>
        <p:blipFill>
          <a:blip r:embed="rId4"/>
          <a:srcRect/>
          <a:stretch>
            <a:fillRect/>
          </a:stretch>
        </p:blipFill>
        <p:spPr bwMode="auto">
          <a:xfrm>
            <a:off x="107950" y="6021388"/>
            <a:ext cx="1517650" cy="755650"/>
          </a:xfrm>
          <a:prstGeom prst="rect">
            <a:avLst/>
          </a:prstGeom>
          <a:noFill/>
          <a:ln w="9525">
            <a:noFill/>
            <a:miter lim="800000"/>
            <a:headEnd/>
            <a:tailEnd/>
          </a:ln>
        </p:spPr>
      </p:pic>
      <p:pic>
        <p:nvPicPr>
          <p:cNvPr id="14342" name="Image 5"/>
          <p:cNvPicPr>
            <a:picLocks noChangeAspect="1"/>
          </p:cNvPicPr>
          <p:nvPr/>
        </p:nvPicPr>
        <p:blipFill>
          <a:blip r:embed="rId5"/>
          <a:srcRect/>
          <a:stretch>
            <a:fillRect/>
          </a:stretch>
        </p:blipFill>
        <p:spPr bwMode="auto">
          <a:xfrm>
            <a:off x="107950" y="188913"/>
            <a:ext cx="1622425" cy="719137"/>
          </a:xfrm>
          <a:prstGeom prst="rect">
            <a:avLst/>
          </a:prstGeom>
          <a:noFill/>
          <a:ln w="9525">
            <a:noFill/>
            <a:miter lim="800000"/>
            <a:headEnd/>
            <a:tailEnd/>
          </a:ln>
        </p:spPr>
      </p:pic>
      <p:sp>
        <p:nvSpPr>
          <p:cNvPr id="14343" name="ZoneTexte 6"/>
          <p:cNvSpPr txBox="1">
            <a:spLocks noChangeArrowheads="1"/>
          </p:cNvSpPr>
          <p:nvPr/>
        </p:nvSpPr>
        <p:spPr bwMode="auto">
          <a:xfrm>
            <a:off x="6156325" y="5373688"/>
            <a:ext cx="2940050" cy="368300"/>
          </a:xfrm>
          <a:prstGeom prst="rect">
            <a:avLst/>
          </a:prstGeom>
          <a:noFill/>
          <a:ln w="9525">
            <a:noFill/>
            <a:miter lim="800000"/>
            <a:headEnd/>
            <a:tailEnd/>
          </a:ln>
        </p:spPr>
        <p:txBody>
          <a:bodyPr wrap="none">
            <a:spAutoFit/>
          </a:bodyPr>
          <a:lstStyle/>
          <a:p>
            <a:r>
              <a:rPr lang="fr-FR" i="1">
                <a:latin typeface="Calibri" pitchFamily="34" charset="0"/>
              </a:rPr>
              <a:t>Formateur: Fabrice ANDRIEU </a:t>
            </a:r>
          </a:p>
        </p:txBody>
      </p:sp>
      <p:sp>
        <p:nvSpPr>
          <p:cNvPr id="8" name="Espace réservé du pied de page 7"/>
          <p:cNvSpPr>
            <a:spLocks noGrp="1"/>
          </p:cNvSpPr>
          <p:nvPr>
            <p:ph type="ftr" sz="quarter" idx="11"/>
          </p:nvPr>
        </p:nvSpPr>
        <p:spPr/>
        <p:txBody>
          <a:bodyPr rtlCol="0"/>
          <a:lstStyle/>
          <a:p>
            <a:pPr fontAlgn="auto">
              <a:spcBef>
                <a:spcPts val="0"/>
              </a:spcBef>
              <a:spcAft>
                <a:spcPts val="0"/>
              </a:spcAft>
              <a:defRPr/>
            </a:pPr>
            <a:endParaRPr lang="fr-FR" dirty="0">
              <a:solidFill>
                <a:schemeClr val="tx1">
                  <a:tint val="75000"/>
                </a:schemeClr>
              </a:solidFill>
              <a:latin typeface="+mn-lt"/>
            </a:endParaRPr>
          </a:p>
        </p:txBody>
      </p:sp>
      <p:sp>
        <p:nvSpPr>
          <p:cNvPr id="14347" name="Text Box 11"/>
          <p:cNvSpPr txBox="1">
            <a:spLocks noChangeArrowheads="1"/>
          </p:cNvSpPr>
          <p:nvPr/>
        </p:nvSpPr>
        <p:spPr bwMode="auto">
          <a:xfrm>
            <a:off x="900113" y="5084763"/>
            <a:ext cx="3527425" cy="396875"/>
          </a:xfrm>
          <a:prstGeom prst="rect">
            <a:avLst/>
          </a:prstGeom>
          <a:noFill/>
          <a:ln w="9525">
            <a:noFill/>
            <a:miter lim="800000"/>
            <a:headEnd/>
            <a:tailEnd/>
          </a:ln>
          <a:effectLst/>
        </p:spPr>
        <p:txBody>
          <a:bodyPr>
            <a:spAutoFit/>
          </a:bodyPr>
          <a:lstStyle/>
          <a:p>
            <a:pPr>
              <a:spcBef>
                <a:spcPct val="50000"/>
              </a:spcBef>
            </a:pPr>
            <a:r>
              <a:rPr lang="fr-FR" sz="2000" b="1" dirty="0" smtClean="0"/>
              <a:t>Mercredi  19 mars  2014</a:t>
            </a:r>
            <a:endParaRPr lang="fr-FR"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p:txBody>
          <a:bodyPr/>
          <a:lstStyle/>
          <a:p>
            <a:pPr eaLnBrk="1" hangingPunct="1"/>
            <a:r>
              <a:rPr lang="fr-FR" smtClean="0"/>
              <a:t>QUELQUES CHIFFRES CLEFS</a:t>
            </a:r>
          </a:p>
        </p:txBody>
      </p:sp>
      <p:sp>
        <p:nvSpPr>
          <p:cNvPr id="3" name="Espace réservé du contenu 2"/>
          <p:cNvSpPr>
            <a:spLocks noGrp="1"/>
          </p:cNvSpPr>
          <p:nvPr>
            <p:ph idx="1"/>
          </p:nvPr>
        </p:nvSpPr>
        <p:spPr/>
        <p:txBody>
          <a:bodyPr/>
          <a:lstStyle/>
          <a:p>
            <a:pPr eaLnBrk="1" hangingPunct="1"/>
            <a:r>
              <a:rPr lang="fr-FR" smtClean="0"/>
              <a:t>Production rhum français, exclusivement dans les départements français d’Outre-Mer représente plus de </a:t>
            </a:r>
            <a:r>
              <a:rPr lang="fr-FR" b="1" smtClean="0"/>
              <a:t>55 millions de litres par an </a:t>
            </a:r>
            <a:r>
              <a:rPr lang="fr-FR" smtClean="0"/>
              <a:t>:</a:t>
            </a:r>
          </a:p>
          <a:p>
            <a:pPr lvl="1" eaLnBrk="1" hangingPunct="1"/>
            <a:r>
              <a:rPr lang="fr-FR" b="1" smtClean="0"/>
              <a:t>20 % </a:t>
            </a:r>
            <a:r>
              <a:rPr lang="fr-FR" smtClean="0"/>
              <a:t>de cette production est </a:t>
            </a:r>
            <a:r>
              <a:rPr lang="fr-FR" b="1" smtClean="0"/>
              <a:t>consommée sur place </a:t>
            </a:r>
            <a:r>
              <a:rPr lang="fr-FR" smtClean="0"/>
              <a:t>(DOM)</a:t>
            </a:r>
          </a:p>
          <a:p>
            <a:pPr lvl="1" eaLnBrk="1" hangingPunct="1"/>
            <a:r>
              <a:rPr lang="fr-FR" b="1" smtClean="0"/>
              <a:t>30 % </a:t>
            </a:r>
            <a:r>
              <a:rPr lang="fr-FR" smtClean="0"/>
              <a:t>du rhum est </a:t>
            </a:r>
            <a:r>
              <a:rPr lang="fr-FR" b="1" smtClean="0"/>
              <a:t>exporté en Europe </a:t>
            </a:r>
            <a:r>
              <a:rPr lang="fr-FR" smtClean="0"/>
              <a:t>et dans </a:t>
            </a:r>
            <a:r>
              <a:rPr lang="fr-FR" b="1" smtClean="0"/>
              <a:t>le Monde</a:t>
            </a:r>
          </a:p>
          <a:p>
            <a:pPr lvl="1" eaLnBrk="1" hangingPunct="1"/>
            <a:r>
              <a:rPr lang="fr-FR" b="1" smtClean="0"/>
              <a:t>50 % </a:t>
            </a:r>
            <a:r>
              <a:rPr lang="fr-FR" smtClean="0"/>
              <a:t>du rhum est </a:t>
            </a:r>
            <a:r>
              <a:rPr lang="fr-FR" b="1" smtClean="0"/>
              <a:t>consommé en Métropole</a:t>
            </a:r>
          </a:p>
          <a:p>
            <a:pPr eaLnBrk="1" hangingPunct="1"/>
            <a:endParaRPr lang="fr-FR" smtClean="0"/>
          </a:p>
          <a:p>
            <a:pPr eaLnBrk="1" hangingPunct="1"/>
            <a:endParaRPr lang="fr-FR" smtClean="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22532" name="Image 4"/>
          <p:cNvPicPr>
            <a:picLocks noChangeAspect="1"/>
          </p:cNvPicPr>
          <p:nvPr/>
        </p:nvPicPr>
        <p:blipFill>
          <a:blip r:embed="rId2"/>
          <a:srcRect/>
          <a:stretch>
            <a:fillRect/>
          </a:stretch>
        </p:blipFill>
        <p:spPr bwMode="auto">
          <a:xfrm>
            <a:off x="107950" y="6021388"/>
            <a:ext cx="1517650" cy="755650"/>
          </a:xfrm>
          <a:prstGeom prst="rect">
            <a:avLst/>
          </a:prstGeom>
          <a:noFill/>
          <a:ln w="9525">
            <a:noFill/>
            <a:miter lim="800000"/>
            <a:headEnd/>
            <a:tailEnd/>
          </a:ln>
        </p:spPr>
      </p:pic>
      <p:pic>
        <p:nvPicPr>
          <p:cNvPr id="22533" name="Image 5"/>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p:txBody>
          <a:bodyPr/>
          <a:lstStyle/>
          <a:p>
            <a:pPr eaLnBrk="1" hangingPunct="1"/>
            <a:r>
              <a:rPr lang="fr-FR" smtClean="0"/>
              <a:t>QUELQUES CHIFFRES CLEFS</a:t>
            </a:r>
          </a:p>
        </p:txBody>
      </p:sp>
      <p:sp>
        <p:nvSpPr>
          <p:cNvPr id="3" name="Espace réservé du contenu 2"/>
          <p:cNvSpPr>
            <a:spLocks noGrp="1"/>
          </p:cNvSpPr>
          <p:nvPr>
            <p:ph idx="1"/>
          </p:nvPr>
        </p:nvSpPr>
        <p:spPr/>
        <p:txBody>
          <a:bodyPr/>
          <a:lstStyle/>
          <a:p>
            <a:pPr eaLnBrk="1" hangingPunct="1"/>
            <a:r>
              <a:rPr lang="fr-FR" smtClean="0"/>
              <a:t>La production de rhum en France nécessite chaque année la mise en œuvre de plus de</a:t>
            </a:r>
          </a:p>
          <a:p>
            <a:pPr lvl="1" eaLnBrk="1" hangingPunct="1"/>
            <a:r>
              <a:rPr lang="fr-FR" b="1" smtClean="0"/>
              <a:t> 460 000 tonnes </a:t>
            </a:r>
            <a:r>
              <a:rPr lang="fr-FR" smtClean="0"/>
              <a:t>de canne à sucre.</a:t>
            </a:r>
          </a:p>
          <a:p>
            <a:pPr lvl="1" eaLnBrk="1" hangingPunct="1"/>
            <a:r>
              <a:rPr lang="fr-FR" b="1" smtClean="0"/>
              <a:t>8,5 kg </a:t>
            </a:r>
            <a:r>
              <a:rPr lang="fr-FR" smtClean="0"/>
              <a:t>de canne à sucre sont nécessaires pour la fabrication d’</a:t>
            </a:r>
            <a:r>
              <a:rPr lang="fr-FR" b="1" smtClean="0"/>
              <a:t>1 litre de rhum </a:t>
            </a:r>
            <a:r>
              <a:rPr lang="fr-FR" smtClean="0"/>
              <a:t>agricole.</a:t>
            </a:r>
          </a:p>
          <a:p>
            <a:pPr eaLnBrk="1" hangingPunct="1"/>
            <a:endParaRPr lang="fr-FR" smtClean="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23556" name="Image 4"/>
          <p:cNvPicPr>
            <a:picLocks noChangeAspect="1"/>
          </p:cNvPicPr>
          <p:nvPr/>
        </p:nvPicPr>
        <p:blipFill>
          <a:blip r:embed="rId2"/>
          <a:srcRect/>
          <a:stretch>
            <a:fillRect/>
          </a:stretch>
        </p:blipFill>
        <p:spPr bwMode="auto">
          <a:xfrm>
            <a:off x="107950" y="6021388"/>
            <a:ext cx="1517650" cy="755650"/>
          </a:xfrm>
          <a:prstGeom prst="rect">
            <a:avLst/>
          </a:prstGeom>
          <a:noFill/>
          <a:ln w="9525">
            <a:noFill/>
            <a:miter lim="800000"/>
            <a:headEnd/>
            <a:tailEnd/>
          </a:ln>
        </p:spPr>
      </p:pic>
      <p:pic>
        <p:nvPicPr>
          <p:cNvPr id="23557" name="Image 5"/>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p:txBody>
          <a:bodyPr/>
          <a:lstStyle/>
          <a:p>
            <a:pPr eaLnBrk="1" hangingPunct="1"/>
            <a:r>
              <a:rPr lang="fr-FR" smtClean="0"/>
              <a:t>La Fabrication du Rhum</a:t>
            </a:r>
          </a:p>
        </p:txBody>
      </p:sp>
      <p:pic>
        <p:nvPicPr>
          <p:cNvPr id="7" name="Espace réservé du contenu 6"/>
          <p:cNvPicPr>
            <a:picLocks noGrp="1" noChangeAspect="1"/>
          </p:cNvPicPr>
          <p:nvPr>
            <p:ph idx="1"/>
          </p:nvPr>
        </p:nvPicPr>
        <p:blipFill>
          <a:blip r:embed="rId2"/>
          <a:srcRect/>
          <a:stretch>
            <a:fillRect/>
          </a:stretch>
        </p:blipFill>
        <p:spPr>
          <a:xfrm>
            <a:off x="622300" y="2014538"/>
            <a:ext cx="7899400" cy="3695700"/>
          </a:xfrm>
        </p:spPr>
      </p:pic>
      <p:pic>
        <p:nvPicPr>
          <p:cNvPr id="24579" name="Image 3"/>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pic>
        <p:nvPicPr>
          <p:cNvPr id="24580" name="Image 4"/>
          <p:cNvPicPr>
            <a:picLocks noChangeAspect="1"/>
          </p:cNvPicPr>
          <p:nvPr/>
        </p:nvPicPr>
        <p:blipFill>
          <a:blip r:embed="rId4"/>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La Fabrication du Rhum</a:t>
            </a:r>
            <a:br>
              <a:rPr lang="fr-FR" dirty="0" smtClean="0"/>
            </a:br>
            <a:r>
              <a:rPr lang="fr-FR" dirty="0" smtClean="0"/>
              <a:t>RECEPTION ET BROYAGE</a:t>
            </a:r>
            <a:endParaRPr lang="fr-FR" dirty="0"/>
          </a:p>
        </p:txBody>
      </p:sp>
      <p:pic>
        <p:nvPicPr>
          <p:cNvPr id="25602"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25603"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7" name="Image 6" descr="http://www.toutsurlerhum.fr/wp-content/uploads/2010/08/Photos-RMSJ-RECAP-au-13-Oct-2006-282-300x196.jpg"/>
          <p:cNvPicPr>
            <a:picLocks noChangeAspect="1" noChangeArrowheads="1"/>
          </p:cNvPicPr>
          <p:nvPr/>
        </p:nvPicPr>
        <p:blipFill>
          <a:blip r:embed="rId4"/>
          <a:srcRect/>
          <a:stretch>
            <a:fillRect/>
          </a:stretch>
        </p:blipFill>
        <p:spPr bwMode="auto">
          <a:xfrm>
            <a:off x="996950" y="1989138"/>
            <a:ext cx="2854325" cy="1871662"/>
          </a:xfrm>
          <a:prstGeom prst="rect">
            <a:avLst/>
          </a:prstGeom>
          <a:noFill/>
          <a:ln w="9525">
            <a:noFill/>
            <a:miter lim="800000"/>
            <a:headEnd/>
            <a:tailEnd/>
          </a:ln>
        </p:spPr>
      </p:pic>
      <p:sp>
        <p:nvSpPr>
          <p:cNvPr id="8" name="ZoneTexte 7"/>
          <p:cNvSpPr txBox="1">
            <a:spLocks noChangeArrowheads="1"/>
          </p:cNvSpPr>
          <p:nvPr/>
        </p:nvSpPr>
        <p:spPr bwMode="auto">
          <a:xfrm>
            <a:off x="996950" y="3860800"/>
            <a:ext cx="2854325" cy="338138"/>
          </a:xfrm>
          <a:prstGeom prst="rect">
            <a:avLst/>
          </a:prstGeom>
          <a:noFill/>
          <a:ln w="9525">
            <a:noFill/>
            <a:miter lim="800000"/>
            <a:headEnd/>
            <a:tailEnd/>
          </a:ln>
        </p:spPr>
        <p:txBody>
          <a:bodyPr>
            <a:spAutoFit/>
          </a:bodyPr>
          <a:lstStyle/>
          <a:p>
            <a:r>
              <a:rPr lang="fr-FR" sz="1600" i="1">
                <a:latin typeface="Calibri" pitchFamily="34" charset="0"/>
              </a:rPr>
              <a:t>Réception des cannes à sucre</a:t>
            </a:r>
            <a:endParaRPr lang="fr-FR" sz="1600">
              <a:latin typeface="Calibri" pitchFamily="34" charset="0"/>
            </a:endParaRPr>
          </a:p>
        </p:txBody>
      </p:sp>
      <p:sp>
        <p:nvSpPr>
          <p:cNvPr id="9" name="ZoneTexte 8"/>
          <p:cNvSpPr txBox="1">
            <a:spLocks noChangeArrowheads="1"/>
          </p:cNvSpPr>
          <p:nvPr/>
        </p:nvSpPr>
        <p:spPr bwMode="auto">
          <a:xfrm>
            <a:off x="4211638" y="1989138"/>
            <a:ext cx="4537075" cy="2678112"/>
          </a:xfrm>
          <a:prstGeom prst="rect">
            <a:avLst/>
          </a:prstGeom>
          <a:noFill/>
          <a:ln w="9525">
            <a:noFill/>
            <a:miter lim="800000"/>
            <a:headEnd/>
            <a:tailEnd/>
          </a:ln>
        </p:spPr>
        <p:txBody>
          <a:bodyPr>
            <a:spAutoFit/>
          </a:bodyPr>
          <a:lstStyle/>
          <a:p>
            <a:r>
              <a:rPr lang="fr-FR" sz="2400">
                <a:latin typeface="Calibri" pitchFamily="34" charset="0"/>
              </a:rPr>
              <a:t>Tous les rhums sont fabriqués à partir de la canne à sucre. </a:t>
            </a:r>
          </a:p>
          <a:p>
            <a:r>
              <a:rPr lang="fr-FR" sz="2400">
                <a:latin typeface="Calibri" pitchFamily="34" charset="0"/>
              </a:rPr>
              <a:t/>
            </a:r>
            <a:br>
              <a:rPr lang="fr-FR" sz="2400">
                <a:latin typeface="Calibri" pitchFamily="34" charset="0"/>
              </a:rPr>
            </a:br>
            <a:r>
              <a:rPr lang="fr-FR" sz="2400">
                <a:latin typeface="Calibri" pitchFamily="34" charset="0"/>
              </a:rPr>
              <a:t>La fabrication du rhum agricole consiste à faire fermenter puis à distiller le jus de canne à sucre (</a:t>
            </a:r>
            <a:r>
              <a:rPr lang="fr-FR" sz="2400" b="1" i="1">
                <a:latin typeface="Calibri" pitchFamily="34" charset="0"/>
              </a:rPr>
              <a:t>vesou</a:t>
            </a:r>
            <a:r>
              <a:rPr lang="fr-FR" sz="2400">
                <a:latin typeface="Calibri" pitchFamily="34" charset="0"/>
              </a:rPr>
              <a:t>). </a:t>
            </a:r>
          </a:p>
        </p:txBody>
      </p:sp>
      <p:sp>
        <p:nvSpPr>
          <p:cNvPr id="10" name="ZoneTexte 9"/>
          <p:cNvSpPr txBox="1">
            <a:spLocks noChangeArrowheads="1"/>
          </p:cNvSpPr>
          <p:nvPr/>
        </p:nvSpPr>
        <p:spPr bwMode="auto">
          <a:xfrm>
            <a:off x="468313" y="4652963"/>
            <a:ext cx="7991475" cy="1200150"/>
          </a:xfrm>
          <a:prstGeom prst="rect">
            <a:avLst/>
          </a:prstGeom>
          <a:noFill/>
          <a:ln w="9525">
            <a:noFill/>
            <a:miter lim="800000"/>
            <a:headEnd/>
            <a:tailEnd/>
          </a:ln>
        </p:spPr>
        <p:txBody>
          <a:bodyPr>
            <a:spAutoFit/>
          </a:bodyPr>
          <a:lstStyle/>
          <a:p>
            <a:r>
              <a:rPr lang="fr-FR" sz="2400">
                <a:latin typeface="Calibri" pitchFamily="34" charset="0"/>
              </a:rPr>
              <a:t>Pour le rhum de sucrerie, c’est la </a:t>
            </a:r>
            <a:r>
              <a:rPr lang="fr-FR" sz="2400" b="1" i="1">
                <a:latin typeface="Calibri" pitchFamily="34" charset="0"/>
              </a:rPr>
              <a:t>mélasse</a:t>
            </a:r>
            <a:r>
              <a:rPr lang="fr-FR" sz="2400">
                <a:latin typeface="Calibri" pitchFamily="34" charset="0"/>
              </a:rPr>
              <a:t> </a:t>
            </a:r>
            <a:r>
              <a:rPr lang="fr-FR" sz="2400" i="1">
                <a:latin typeface="Calibri" pitchFamily="34" charset="0"/>
              </a:rPr>
              <a:t>(co-produit de la fabrication du sucre constitués de sucres non cristallisables) </a:t>
            </a:r>
            <a:r>
              <a:rPr lang="fr-FR" sz="2400">
                <a:latin typeface="Calibri" pitchFamily="34" charset="0"/>
              </a:rPr>
              <a:t>que l’on fait fermenter avant distillation.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La Fabrication du Rhum</a:t>
            </a:r>
            <a:br>
              <a:rPr lang="fr-FR" dirty="0" smtClean="0"/>
            </a:br>
            <a:r>
              <a:rPr lang="fr-FR" dirty="0" smtClean="0"/>
              <a:t>RECEPTION ET BROYAGE</a:t>
            </a:r>
            <a:endParaRPr lang="fr-FR" dirty="0"/>
          </a:p>
        </p:txBody>
      </p:sp>
      <p:pic>
        <p:nvPicPr>
          <p:cNvPr id="26626"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26627"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7" name="Image 6" descr="http://www.toutsurlerhum.fr/wp-content/uploads/2010/08/Photos-RMSJ-RECAP-au-13-Oct-2006-282-300x196.jpg"/>
          <p:cNvPicPr>
            <a:picLocks noChangeAspect="1" noChangeArrowheads="1"/>
          </p:cNvPicPr>
          <p:nvPr/>
        </p:nvPicPr>
        <p:blipFill>
          <a:blip r:embed="rId4"/>
          <a:srcRect/>
          <a:stretch>
            <a:fillRect/>
          </a:stretch>
        </p:blipFill>
        <p:spPr bwMode="auto">
          <a:xfrm>
            <a:off x="996950" y="1989138"/>
            <a:ext cx="2854325" cy="1871662"/>
          </a:xfrm>
          <a:prstGeom prst="rect">
            <a:avLst/>
          </a:prstGeom>
          <a:noFill/>
          <a:ln w="9525">
            <a:noFill/>
            <a:miter lim="800000"/>
            <a:headEnd/>
            <a:tailEnd/>
          </a:ln>
        </p:spPr>
      </p:pic>
      <p:sp>
        <p:nvSpPr>
          <p:cNvPr id="8" name="ZoneTexte 7"/>
          <p:cNvSpPr txBox="1">
            <a:spLocks noChangeArrowheads="1"/>
          </p:cNvSpPr>
          <p:nvPr/>
        </p:nvSpPr>
        <p:spPr bwMode="auto">
          <a:xfrm>
            <a:off x="996950" y="3860800"/>
            <a:ext cx="2854325" cy="338138"/>
          </a:xfrm>
          <a:prstGeom prst="rect">
            <a:avLst/>
          </a:prstGeom>
          <a:noFill/>
          <a:ln w="9525">
            <a:noFill/>
            <a:miter lim="800000"/>
            <a:headEnd/>
            <a:tailEnd/>
          </a:ln>
        </p:spPr>
        <p:txBody>
          <a:bodyPr>
            <a:spAutoFit/>
          </a:bodyPr>
          <a:lstStyle/>
          <a:p>
            <a:r>
              <a:rPr lang="fr-FR" sz="1600" i="1">
                <a:latin typeface="Calibri" pitchFamily="34" charset="0"/>
              </a:rPr>
              <a:t>Réception des cannes à sucre</a:t>
            </a:r>
            <a:endParaRPr lang="fr-FR" sz="1600">
              <a:latin typeface="Calibri" pitchFamily="34" charset="0"/>
            </a:endParaRPr>
          </a:p>
        </p:txBody>
      </p:sp>
      <p:sp>
        <p:nvSpPr>
          <p:cNvPr id="3" name="ZoneTexte 2"/>
          <p:cNvSpPr txBox="1">
            <a:spLocks noChangeArrowheads="1"/>
          </p:cNvSpPr>
          <p:nvPr/>
        </p:nvSpPr>
        <p:spPr bwMode="auto">
          <a:xfrm>
            <a:off x="3995738" y="1916113"/>
            <a:ext cx="4752975" cy="2309812"/>
          </a:xfrm>
          <a:prstGeom prst="rect">
            <a:avLst/>
          </a:prstGeom>
          <a:noFill/>
          <a:ln w="9525">
            <a:noFill/>
            <a:miter lim="800000"/>
            <a:headEnd/>
            <a:tailEnd/>
          </a:ln>
        </p:spPr>
        <p:txBody>
          <a:bodyPr>
            <a:spAutoFit/>
          </a:bodyPr>
          <a:lstStyle/>
          <a:p>
            <a:r>
              <a:rPr lang="fr-FR" sz="2400">
                <a:latin typeface="Calibri" pitchFamily="34" charset="0"/>
              </a:rPr>
              <a:t>Un échantillon, prélevé manuellement, permet de déterminer la qualité du chargement, en fonction de la teneur du jus en matières sèches dissoutes (</a:t>
            </a:r>
            <a:r>
              <a:rPr lang="fr-FR" sz="2400" b="1">
                <a:latin typeface="Calibri" pitchFamily="34" charset="0"/>
              </a:rPr>
              <a:t>Brix</a:t>
            </a:r>
            <a:r>
              <a:rPr lang="fr-FR" sz="2400">
                <a:latin typeface="Calibri" pitchFamily="34" charset="0"/>
              </a:rPr>
              <a:t>). </a:t>
            </a:r>
          </a:p>
        </p:txBody>
      </p:sp>
      <p:sp>
        <p:nvSpPr>
          <p:cNvPr id="11" name="ZoneTexte 10"/>
          <p:cNvSpPr txBox="1">
            <a:spLocks noChangeArrowheads="1"/>
          </p:cNvSpPr>
          <p:nvPr/>
        </p:nvSpPr>
        <p:spPr bwMode="auto">
          <a:xfrm>
            <a:off x="323850" y="4149725"/>
            <a:ext cx="7993063" cy="2308225"/>
          </a:xfrm>
          <a:prstGeom prst="rect">
            <a:avLst/>
          </a:prstGeom>
          <a:noFill/>
          <a:ln w="9525">
            <a:noFill/>
            <a:miter lim="800000"/>
            <a:headEnd/>
            <a:tailEnd/>
          </a:ln>
        </p:spPr>
        <p:txBody>
          <a:bodyPr>
            <a:spAutoFit/>
          </a:bodyPr>
          <a:lstStyle/>
          <a:p>
            <a:r>
              <a:rPr lang="fr-FR" sz="2400">
                <a:latin typeface="Calibri" pitchFamily="34" charset="0"/>
              </a:rPr>
              <a:t>La canne est déchargée, défibrée et pressée par des moulins horizontaux.   </a:t>
            </a:r>
          </a:p>
          <a:p>
            <a:r>
              <a:rPr lang="fr-FR" sz="2400">
                <a:latin typeface="Calibri" pitchFamily="34" charset="0"/>
              </a:rPr>
              <a:t>Le jus est extrait au niveau des moulins. </a:t>
            </a:r>
          </a:p>
          <a:p>
            <a:r>
              <a:rPr lang="fr-FR" sz="2400">
                <a:latin typeface="Calibri" pitchFamily="34" charset="0"/>
              </a:rPr>
              <a:t>la bagasse est utilisée pour l’alimentation énergétique de la distillerie.</a:t>
            </a:r>
          </a:p>
          <a:p>
            <a:endParaRPr lang="fr-FR"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La Fabrication du Rhum</a:t>
            </a:r>
            <a:br>
              <a:rPr lang="fr-FR" dirty="0" smtClean="0"/>
            </a:br>
            <a:r>
              <a:rPr lang="fr-FR" dirty="0" smtClean="0"/>
              <a:t>FERMENTATION</a:t>
            </a:r>
            <a:endParaRPr lang="fr-FR" dirty="0"/>
          </a:p>
        </p:txBody>
      </p:sp>
      <p:pic>
        <p:nvPicPr>
          <p:cNvPr id="27650"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27651"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7" name="Image 6" descr="http://www.toutsurlerhum.fr/wp-content/uploads/2010/08/Fermentation-du-rhum.png"/>
          <p:cNvPicPr>
            <a:picLocks noChangeAspect="1" noChangeArrowheads="1"/>
          </p:cNvPicPr>
          <p:nvPr/>
        </p:nvPicPr>
        <p:blipFill>
          <a:blip r:embed="rId4"/>
          <a:srcRect/>
          <a:stretch>
            <a:fillRect/>
          </a:stretch>
        </p:blipFill>
        <p:spPr bwMode="auto">
          <a:xfrm>
            <a:off x="971550" y="2060575"/>
            <a:ext cx="3632200" cy="2743200"/>
          </a:xfrm>
          <a:prstGeom prst="rect">
            <a:avLst/>
          </a:prstGeom>
          <a:noFill/>
          <a:ln w="9525">
            <a:noFill/>
            <a:miter lim="800000"/>
            <a:headEnd/>
            <a:tailEnd/>
          </a:ln>
        </p:spPr>
      </p:pic>
      <p:sp>
        <p:nvSpPr>
          <p:cNvPr id="8" name="ZoneTexte 7"/>
          <p:cNvSpPr txBox="1">
            <a:spLocks noChangeArrowheads="1"/>
          </p:cNvSpPr>
          <p:nvPr/>
        </p:nvSpPr>
        <p:spPr bwMode="auto">
          <a:xfrm>
            <a:off x="971550" y="4459288"/>
            <a:ext cx="3632200" cy="338137"/>
          </a:xfrm>
          <a:prstGeom prst="rect">
            <a:avLst/>
          </a:prstGeom>
          <a:noFill/>
          <a:ln w="9525">
            <a:noFill/>
            <a:miter lim="800000"/>
            <a:headEnd/>
            <a:tailEnd/>
          </a:ln>
        </p:spPr>
        <p:txBody>
          <a:bodyPr>
            <a:spAutoFit/>
          </a:bodyPr>
          <a:lstStyle/>
          <a:p>
            <a:pPr algn="ctr"/>
            <a:r>
              <a:rPr lang="fr-FR" sz="1600">
                <a:latin typeface="Calibri" pitchFamily="34" charset="0"/>
              </a:rPr>
              <a:t>Fermentation du jus de cannes à sucre</a:t>
            </a:r>
          </a:p>
        </p:txBody>
      </p:sp>
      <p:sp>
        <p:nvSpPr>
          <p:cNvPr id="9" name="ZoneTexte 8"/>
          <p:cNvSpPr txBox="1">
            <a:spLocks noChangeArrowheads="1"/>
          </p:cNvSpPr>
          <p:nvPr/>
        </p:nvSpPr>
        <p:spPr bwMode="auto">
          <a:xfrm>
            <a:off x="4716463" y="2060575"/>
            <a:ext cx="3887787" cy="4524375"/>
          </a:xfrm>
          <a:prstGeom prst="rect">
            <a:avLst/>
          </a:prstGeom>
          <a:noFill/>
          <a:ln w="9525">
            <a:noFill/>
            <a:miter lim="800000"/>
            <a:headEnd/>
            <a:tailEnd/>
          </a:ln>
        </p:spPr>
        <p:txBody>
          <a:bodyPr>
            <a:spAutoFit/>
          </a:bodyPr>
          <a:lstStyle/>
          <a:p>
            <a:r>
              <a:rPr lang="fr-FR" sz="2400">
                <a:latin typeface="Calibri" pitchFamily="34" charset="0"/>
              </a:rPr>
              <a:t>Le jus d’extraction, appelé «</a:t>
            </a:r>
            <a:r>
              <a:rPr lang="fr-FR" sz="2400" b="1">
                <a:latin typeface="Calibri" pitchFamily="34" charset="0"/>
              </a:rPr>
              <a:t>vesou</a:t>
            </a:r>
            <a:r>
              <a:rPr lang="fr-FR" sz="2400">
                <a:latin typeface="Calibri" pitchFamily="34" charset="0"/>
              </a:rPr>
              <a:t>», est isolé.</a:t>
            </a:r>
          </a:p>
          <a:p>
            <a:endParaRPr lang="fr-FR" sz="2400">
              <a:latin typeface="Calibri" pitchFamily="34" charset="0"/>
            </a:endParaRPr>
          </a:p>
          <a:p>
            <a:r>
              <a:rPr lang="fr-FR" sz="2400">
                <a:latin typeface="Calibri" pitchFamily="34" charset="0"/>
              </a:rPr>
              <a:t>Après filtration et dilution, il est mis à fermenter dans des cuves pendant 24 à 48 heures, au bout desquelles le jus se transforme en «</a:t>
            </a:r>
            <a:r>
              <a:rPr lang="fr-FR" sz="2400" b="1">
                <a:latin typeface="Calibri" pitchFamily="34" charset="0"/>
              </a:rPr>
              <a:t>grappe</a:t>
            </a:r>
            <a:r>
              <a:rPr lang="fr-FR" sz="2400">
                <a:latin typeface="Calibri" pitchFamily="34" charset="0"/>
              </a:rPr>
              <a:t>» ou </a:t>
            </a:r>
            <a:r>
              <a:rPr lang="fr-FR" sz="2400" b="1">
                <a:latin typeface="Calibri" pitchFamily="34" charset="0"/>
              </a:rPr>
              <a:t>vin</a:t>
            </a:r>
            <a:r>
              <a:rPr lang="fr-FR" sz="2400">
                <a:latin typeface="Calibri" pitchFamily="34" charset="0"/>
              </a:rPr>
              <a:t>. Celui-ci titre alors </a:t>
            </a:r>
            <a:r>
              <a:rPr lang="fr-FR" sz="2400" b="1">
                <a:latin typeface="Calibri" pitchFamily="34" charset="0"/>
              </a:rPr>
              <a:t>4 </a:t>
            </a:r>
            <a:r>
              <a:rPr lang="fr-FR" sz="2400">
                <a:latin typeface="Calibri" pitchFamily="34" charset="0"/>
              </a:rPr>
              <a:t>à </a:t>
            </a:r>
            <a:r>
              <a:rPr lang="fr-FR" sz="2400" b="1">
                <a:latin typeface="Calibri" pitchFamily="34" charset="0"/>
              </a:rPr>
              <a:t>6</a:t>
            </a:r>
            <a:r>
              <a:rPr lang="fr-FR" sz="2400">
                <a:latin typeface="Calibri" pitchFamily="34" charset="0"/>
              </a:rPr>
              <a:t>% d’alcool en volume.</a:t>
            </a:r>
          </a:p>
          <a:p>
            <a:endParaRPr lang="fr-FR"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La Fabrication du Rhum</a:t>
            </a:r>
            <a:br>
              <a:rPr lang="fr-FR" dirty="0" smtClean="0"/>
            </a:br>
            <a:r>
              <a:rPr lang="fr-FR" dirty="0" smtClean="0"/>
              <a:t>DISTILLATION</a:t>
            </a:r>
            <a:endParaRPr lang="fr-FR" dirty="0"/>
          </a:p>
        </p:txBody>
      </p:sp>
      <p:pic>
        <p:nvPicPr>
          <p:cNvPr id="28674"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28675"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7" name="Image 6" descr="http://www.toutsurlerhum.fr/wp-content/uploads/2010/08/P10008693-300x225.jpg"/>
          <p:cNvPicPr>
            <a:picLocks noChangeAspect="1" noChangeArrowheads="1"/>
          </p:cNvPicPr>
          <p:nvPr/>
        </p:nvPicPr>
        <p:blipFill>
          <a:blip r:embed="rId4"/>
          <a:srcRect/>
          <a:stretch>
            <a:fillRect/>
          </a:stretch>
        </p:blipFill>
        <p:spPr bwMode="auto">
          <a:xfrm>
            <a:off x="971550" y="1989138"/>
            <a:ext cx="2855913" cy="2138362"/>
          </a:xfrm>
          <a:prstGeom prst="rect">
            <a:avLst/>
          </a:prstGeom>
          <a:noFill/>
          <a:ln w="9525">
            <a:noFill/>
            <a:miter lim="800000"/>
            <a:headEnd/>
            <a:tailEnd/>
          </a:ln>
        </p:spPr>
      </p:pic>
      <p:sp>
        <p:nvSpPr>
          <p:cNvPr id="8" name="ZoneTexte 7"/>
          <p:cNvSpPr txBox="1">
            <a:spLocks noChangeArrowheads="1"/>
          </p:cNvSpPr>
          <p:nvPr/>
        </p:nvSpPr>
        <p:spPr bwMode="auto">
          <a:xfrm>
            <a:off x="971550" y="4149725"/>
            <a:ext cx="2855913" cy="338138"/>
          </a:xfrm>
          <a:prstGeom prst="rect">
            <a:avLst/>
          </a:prstGeom>
          <a:noFill/>
          <a:ln w="9525">
            <a:noFill/>
            <a:miter lim="800000"/>
            <a:headEnd/>
            <a:tailEnd/>
          </a:ln>
        </p:spPr>
        <p:txBody>
          <a:bodyPr>
            <a:spAutoFit/>
          </a:bodyPr>
          <a:lstStyle/>
          <a:p>
            <a:pPr algn="ctr"/>
            <a:r>
              <a:rPr lang="fr-FR" sz="1600">
                <a:latin typeface="Calibri" pitchFamily="34" charset="0"/>
              </a:rPr>
              <a:t>Distillerie Damoiseau  </a:t>
            </a:r>
          </a:p>
        </p:txBody>
      </p:sp>
      <p:sp>
        <p:nvSpPr>
          <p:cNvPr id="9" name="ZoneTexte 8"/>
          <p:cNvSpPr txBox="1">
            <a:spLocks noChangeArrowheads="1"/>
          </p:cNvSpPr>
          <p:nvPr/>
        </p:nvSpPr>
        <p:spPr bwMode="auto">
          <a:xfrm>
            <a:off x="3995738" y="2133600"/>
            <a:ext cx="4752975" cy="1568450"/>
          </a:xfrm>
          <a:prstGeom prst="rect">
            <a:avLst/>
          </a:prstGeom>
          <a:noFill/>
          <a:ln w="9525">
            <a:noFill/>
            <a:miter lim="800000"/>
            <a:headEnd/>
            <a:tailEnd/>
          </a:ln>
        </p:spPr>
        <p:txBody>
          <a:bodyPr>
            <a:spAutoFit/>
          </a:bodyPr>
          <a:lstStyle/>
          <a:p>
            <a:r>
              <a:rPr lang="fr-FR" sz="2400">
                <a:latin typeface="Calibri" pitchFamily="34" charset="0"/>
              </a:rPr>
              <a:t>chaque colonne de distillation est unique et confère au rhum un goût et une palette aromatique spécifique.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a:t>La Fabrication du Rhum</a:t>
            </a:r>
            <a:br>
              <a:rPr lang="fr-FR" dirty="0"/>
            </a:br>
            <a:r>
              <a:rPr lang="fr-FR" dirty="0"/>
              <a:t>DISTILLATION</a:t>
            </a:r>
          </a:p>
        </p:txBody>
      </p:sp>
      <p:sp>
        <p:nvSpPr>
          <p:cNvPr id="3" name="Espace réservé du contenu 2"/>
          <p:cNvSpPr>
            <a:spLocks noGrp="1"/>
          </p:cNvSpPr>
          <p:nvPr>
            <p:ph idx="1"/>
          </p:nvPr>
        </p:nvSpPr>
        <p:spPr>
          <a:xfrm>
            <a:off x="457200" y="1600200"/>
            <a:ext cx="8229600" cy="1828800"/>
          </a:xfrm>
        </p:spPr>
        <p:txBody>
          <a:bodyPr rtlCol="0">
            <a:normAutofit/>
          </a:bodyPr>
          <a:lstStyle/>
          <a:p>
            <a:pPr eaLnBrk="1" fontAlgn="auto" hangingPunct="1">
              <a:spcAft>
                <a:spcPts val="0"/>
              </a:spcAft>
              <a:buFont typeface="Arial" pitchFamily="34" charset="0"/>
              <a:buChar char="•"/>
              <a:defRPr/>
            </a:pPr>
            <a:r>
              <a:rPr lang="fr-FR" sz="2400" dirty="0"/>
              <a:t>Le vin soutiré de la cuve de fermentation </a:t>
            </a:r>
            <a:r>
              <a:rPr lang="fr-FR" sz="2400" dirty="0" smtClean="0"/>
              <a:t>est</a:t>
            </a:r>
          </a:p>
          <a:p>
            <a:pPr lvl="1" eaLnBrk="1" fontAlgn="auto" hangingPunct="1">
              <a:spcAft>
                <a:spcPts val="0"/>
              </a:spcAft>
              <a:buFont typeface="Arial" pitchFamily="34" charset="0"/>
              <a:buChar char="–"/>
              <a:defRPr/>
            </a:pPr>
            <a:r>
              <a:rPr lang="fr-FR" sz="2400" dirty="0" smtClean="0"/>
              <a:t> </a:t>
            </a:r>
            <a:r>
              <a:rPr lang="fr-FR" sz="2400" dirty="0"/>
              <a:t>préchauffé (chauffe vin), </a:t>
            </a:r>
            <a:endParaRPr lang="fr-FR" sz="2400" dirty="0" smtClean="0"/>
          </a:p>
          <a:p>
            <a:pPr lvl="1" eaLnBrk="1" fontAlgn="auto" hangingPunct="1">
              <a:spcAft>
                <a:spcPts val="0"/>
              </a:spcAft>
              <a:buFont typeface="Arial" pitchFamily="34" charset="0"/>
              <a:buChar char="–"/>
              <a:defRPr/>
            </a:pPr>
            <a:r>
              <a:rPr lang="fr-FR" sz="2400" dirty="0" smtClean="0"/>
              <a:t>distillé </a:t>
            </a:r>
            <a:r>
              <a:rPr lang="fr-FR" sz="2400" dirty="0"/>
              <a:t>dans des colonnes en cuivre à distillation continue.</a:t>
            </a:r>
            <a:br>
              <a:rPr lang="fr-FR" sz="2400" dirty="0"/>
            </a:br>
            <a:endParaRPr lang="fr-FR" sz="2400" dirty="0" smtClean="0"/>
          </a:p>
          <a:p>
            <a:pPr marL="0" indent="0" eaLnBrk="1" fontAlgn="auto" hangingPunct="1">
              <a:spcAft>
                <a:spcPts val="0"/>
              </a:spcAft>
              <a:buFont typeface="Arial" pitchFamily="34" charset="0"/>
              <a:buNone/>
              <a:defRPr/>
            </a:pPr>
            <a:endParaRPr lang="fr-FR" sz="2400" dirty="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5" name="Image 4" descr="http://www.toutsurlerhum.fr/wp-content/uploads/2010/08/Cuves-Distillerie-300x200.jpg"/>
          <p:cNvPicPr>
            <a:picLocks noChangeAspect="1" noChangeArrowheads="1"/>
          </p:cNvPicPr>
          <p:nvPr/>
        </p:nvPicPr>
        <p:blipFill>
          <a:blip r:embed="rId2"/>
          <a:srcRect/>
          <a:stretch>
            <a:fillRect/>
          </a:stretch>
        </p:blipFill>
        <p:spPr bwMode="auto">
          <a:xfrm>
            <a:off x="5867400" y="3141663"/>
            <a:ext cx="2855913" cy="2049462"/>
          </a:xfrm>
          <a:prstGeom prst="rect">
            <a:avLst/>
          </a:prstGeom>
          <a:noFill/>
          <a:ln w="9525">
            <a:noFill/>
            <a:miter lim="800000"/>
            <a:headEnd/>
            <a:tailEnd/>
          </a:ln>
        </p:spPr>
      </p:pic>
      <p:sp>
        <p:nvSpPr>
          <p:cNvPr id="6" name="ZoneTexte 5"/>
          <p:cNvSpPr txBox="1">
            <a:spLocks noChangeArrowheads="1"/>
          </p:cNvSpPr>
          <p:nvPr/>
        </p:nvSpPr>
        <p:spPr bwMode="auto">
          <a:xfrm>
            <a:off x="539750" y="3675063"/>
            <a:ext cx="5327650" cy="2308225"/>
          </a:xfrm>
          <a:prstGeom prst="rect">
            <a:avLst/>
          </a:prstGeom>
          <a:noFill/>
          <a:ln w="9525">
            <a:noFill/>
            <a:miter lim="800000"/>
            <a:headEnd/>
            <a:tailEnd/>
          </a:ln>
        </p:spPr>
        <p:txBody>
          <a:bodyPr>
            <a:spAutoFit/>
          </a:bodyPr>
          <a:lstStyle/>
          <a:p>
            <a:pPr marL="342900" indent="-342900">
              <a:buFont typeface="Arial" charset="0"/>
              <a:buChar char="•"/>
            </a:pPr>
            <a:r>
              <a:rPr lang="fr-FR" sz="2400">
                <a:latin typeface="Calibri" pitchFamily="34" charset="0"/>
              </a:rPr>
              <a:t>Progressivement, le vin épuisé de son alcool est évacué par la partie basse de la colonne, alors que les vapeurs d’alcool se condensent dans un réfrigérant (condenseur) et s’écoulent sous forme de rhum à haut degré.   </a:t>
            </a:r>
          </a:p>
        </p:txBody>
      </p:sp>
      <p:pic>
        <p:nvPicPr>
          <p:cNvPr id="29702" name="Image 6"/>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pic>
        <p:nvPicPr>
          <p:cNvPr id="29703" name="Image 7"/>
          <p:cNvPicPr>
            <a:picLocks noChangeAspect="1"/>
          </p:cNvPicPr>
          <p:nvPr/>
        </p:nvPicPr>
        <p:blipFill>
          <a:blip r:embed="rId4"/>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a:t>La Fabrication du Rhum</a:t>
            </a:r>
            <a:br>
              <a:rPr lang="fr-FR" dirty="0"/>
            </a:br>
            <a:r>
              <a:rPr lang="fr-FR" dirty="0"/>
              <a:t>DISTILLATION</a:t>
            </a:r>
          </a:p>
        </p:txBody>
      </p:sp>
      <p:sp>
        <p:nvSpPr>
          <p:cNvPr id="3" name="Espace réservé du contenu 2"/>
          <p:cNvSpPr>
            <a:spLocks noGrp="1"/>
          </p:cNvSpPr>
          <p:nvPr>
            <p:ph idx="1"/>
          </p:nvPr>
        </p:nvSpPr>
        <p:spPr>
          <a:xfrm>
            <a:off x="457200" y="1916113"/>
            <a:ext cx="5194300" cy="4210050"/>
          </a:xfrm>
        </p:spPr>
        <p:txBody>
          <a:bodyPr rtlCol="0">
            <a:normAutofit/>
          </a:bodyPr>
          <a:lstStyle/>
          <a:p>
            <a:pPr eaLnBrk="1" fontAlgn="auto" hangingPunct="1">
              <a:spcAft>
                <a:spcPts val="0"/>
              </a:spcAft>
              <a:buFont typeface="Arial" pitchFamily="34" charset="0"/>
              <a:buChar char="•"/>
              <a:defRPr/>
            </a:pPr>
            <a:endParaRPr lang="fr-FR" sz="2400" dirty="0" smtClean="0"/>
          </a:p>
          <a:p>
            <a:pPr eaLnBrk="1" fontAlgn="auto" hangingPunct="1">
              <a:spcAft>
                <a:spcPts val="0"/>
              </a:spcAft>
              <a:buFont typeface="Arial" pitchFamily="34" charset="0"/>
              <a:buChar char="•"/>
              <a:defRPr/>
            </a:pPr>
            <a:r>
              <a:rPr lang="fr-FR" sz="2400" dirty="0" smtClean="0"/>
              <a:t>Le </a:t>
            </a:r>
            <a:r>
              <a:rPr lang="fr-FR" sz="2400" dirty="0"/>
              <a:t>rhum est ensuite stocké en cuve inox pendant un minimum de temps pour permettre son aération et sa bonification. </a:t>
            </a:r>
            <a:endParaRPr lang="fr-FR" sz="2400" dirty="0" smtClean="0"/>
          </a:p>
          <a:p>
            <a:pPr eaLnBrk="1" fontAlgn="auto" hangingPunct="1">
              <a:spcAft>
                <a:spcPts val="0"/>
              </a:spcAft>
              <a:buFont typeface="Arial" pitchFamily="34" charset="0"/>
              <a:buChar char="•"/>
              <a:defRPr/>
            </a:pPr>
            <a:r>
              <a:rPr lang="fr-FR" sz="2400" dirty="0" smtClean="0"/>
              <a:t>Il </a:t>
            </a:r>
            <a:r>
              <a:rPr lang="fr-FR" sz="2400" dirty="0"/>
              <a:t>peut être conservé en cuve jusqu’à sa réduction et sa mise en bouteille (rhum blanc) ou être mis en vieillissement.</a:t>
            </a:r>
          </a:p>
          <a:p>
            <a:pPr marL="0" indent="0" eaLnBrk="1" fontAlgn="auto" hangingPunct="1">
              <a:spcAft>
                <a:spcPts val="0"/>
              </a:spcAft>
              <a:buFont typeface="Arial" pitchFamily="34" charset="0"/>
              <a:buNone/>
              <a:defRPr/>
            </a:pPr>
            <a:endParaRPr lang="fr-FR" sz="2400" dirty="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5" name="Image 4"/>
          <p:cNvPicPr>
            <a:picLocks noChangeAspect="1"/>
          </p:cNvPicPr>
          <p:nvPr/>
        </p:nvPicPr>
        <p:blipFill>
          <a:blip r:embed="rId2"/>
          <a:srcRect/>
          <a:stretch>
            <a:fillRect/>
          </a:stretch>
        </p:blipFill>
        <p:spPr bwMode="auto">
          <a:xfrm>
            <a:off x="5724525" y="1916113"/>
            <a:ext cx="2857500" cy="4305300"/>
          </a:xfrm>
          <a:prstGeom prst="rect">
            <a:avLst/>
          </a:prstGeom>
          <a:noFill/>
          <a:ln w="9525">
            <a:noFill/>
            <a:miter lim="800000"/>
            <a:headEnd/>
            <a:tailEnd/>
          </a:ln>
        </p:spPr>
      </p:pic>
      <p:pic>
        <p:nvPicPr>
          <p:cNvPr id="30725" name="Image 5"/>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pic>
        <p:nvPicPr>
          <p:cNvPr id="30726" name="Image 6"/>
          <p:cNvPicPr>
            <a:picLocks noChangeAspect="1"/>
          </p:cNvPicPr>
          <p:nvPr/>
        </p:nvPicPr>
        <p:blipFill>
          <a:blip r:embed="rId4"/>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La Fabrication du Rhum</a:t>
            </a:r>
            <a:br>
              <a:rPr lang="fr-FR" dirty="0" smtClean="0"/>
            </a:br>
            <a:r>
              <a:rPr lang="fr-FR" dirty="0" smtClean="0"/>
              <a:t>VIEILLISSEMENT</a:t>
            </a:r>
            <a:endParaRPr lang="fr-FR" dirty="0"/>
          </a:p>
        </p:txBody>
      </p:sp>
      <p:pic>
        <p:nvPicPr>
          <p:cNvPr id="31746" name="Image 3"/>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pic>
        <p:nvPicPr>
          <p:cNvPr id="31747" name="Image 4"/>
          <p:cNvPicPr>
            <a:picLocks noChangeAspect="1"/>
          </p:cNvPicPr>
          <p:nvPr/>
        </p:nvPicPr>
        <p:blipFill>
          <a:blip r:embed="rId4"/>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sp>
        <p:nvSpPr>
          <p:cNvPr id="8" name="ZoneTexte 7"/>
          <p:cNvSpPr txBox="1">
            <a:spLocks noChangeArrowheads="1"/>
          </p:cNvSpPr>
          <p:nvPr/>
        </p:nvSpPr>
        <p:spPr bwMode="auto">
          <a:xfrm>
            <a:off x="1042988" y="3933825"/>
            <a:ext cx="2160587" cy="368300"/>
          </a:xfrm>
          <a:prstGeom prst="rect">
            <a:avLst/>
          </a:prstGeom>
          <a:noFill/>
          <a:ln w="9525">
            <a:noFill/>
            <a:miter lim="800000"/>
            <a:headEnd/>
            <a:tailEnd/>
          </a:ln>
        </p:spPr>
        <p:txBody>
          <a:bodyPr>
            <a:spAutoFit/>
          </a:bodyPr>
          <a:lstStyle/>
          <a:p>
            <a:pPr algn="ctr"/>
            <a:r>
              <a:rPr lang="fr-FR">
                <a:latin typeface="Calibri" pitchFamily="34" charset="0"/>
              </a:rPr>
              <a:t>Vieillissement en fût </a:t>
            </a:r>
          </a:p>
        </p:txBody>
      </p:sp>
      <p:pic>
        <p:nvPicPr>
          <p:cNvPr id="9" name="Image 8" descr="http://www.toutsurlerhum.fr/wp-content/uploads/2010/08/BACARDI_Rum_Cooper_constructing_barrel_3-150x150.jpg"/>
          <p:cNvPicPr>
            <a:picLocks noChangeAspect="1" noChangeArrowheads="1"/>
          </p:cNvPicPr>
          <p:nvPr/>
        </p:nvPicPr>
        <p:blipFill>
          <a:blip r:embed="rId5"/>
          <a:srcRect/>
          <a:stretch>
            <a:fillRect/>
          </a:stretch>
        </p:blipFill>
        <p:spPr bwMode="auto">
          <a:xfrm>
            <a:off x="979488" y="1916113"/>
            <a:ext cx="2224087" cy="2017712"/>
          </a:xfrm>
          <a:prstGeom prst="rect">
            <a:avLst/>
          </a:prstGeom>
          <a:noFill/>
          <a:ln w="9525">
            <a:noFill/>
            <a:miter lim="800000"/>
            <a:headEnd/>
            <a:tailEnd/>
          </a:ln>
        </p:spPr>
      </p:pic>
      <p:sp>
        <p:nvSpPr>
          <p:cNvPr id="10" name="ZoneTexte 9"/>
          <p:cNvSpPr txBox="1"/>
          <p:nvPr/>
        </p:nvSpPr>
        <p:spPr>
          <a:xfrm>
            <a:off x="3276600" y="1866900"/>
            <a:ext cx="5111750" cy="4524375"/>
          </a:xfrm>
          <a:prstGeom prst="rect">
            <a:avLst/>
          </a:prstGeom>
          <a:noFill/>
        </p:spPr>
        <p:txBody>
          <a:bodyPr>
            <a:spAutoFit/>
          </a:bodyPr>
          <a:lstStyle/>
          <a:p>
            <a:pPr marL="342900" indent="-342900" fontAlgn="auto">
              <a:spcBef>
                <a:spcPts val="0"/>
              </a:spcBef>
              <a:spcAft>
                <a:spcPts val="0"/>
              </a:spcAft>
              <a:buFont typeface="Arial" pitchFamily="34" charset="0"/>
              <a:buChar char="•"/>
              <a:defRPr/>
            </a:pPr>
            <a:r>
              <a:rPr lang="fr-FR" sz="2400" dirty="0">
                <a:latin typeface="+mn-lt"/>
              </a:rPr>
              <a:t>Pour les rhums vieux, le produit distillé est mis à vieillir dans des fûts de chêne d’une capacité maximale de </a:t>
            </a:r>
            <a:r>
              <a:rPr lang="fr-FR" sz="2400" b="1" dirty="0">
                <a:latin typeface="+mn-lt"/>
              </a:rPr>
              <a:t>650 litres</a:t>
            </a:r>
            <a:r>
              <a:rPr lang="fr-FR" sz="2400" dirty="0">
                <a:latin typeface="+mn-lt"/>
              </a:rPr>
              <a:t>, pendant un </a:t>
            </a:r>
            <a:r>
              <a:rPr lang="fr-FR" sz="2400" b="1" dirty="0">
                <a:latin typeface="+mn-lt"/>
              </a:rPr>
              <a:t>minimum </a:t>
            </a:r>
            <a:r>
              <a:rPr lang="fr-FR" sz="2400" dirty="0">
                <a:latin typeface="+mn-lt"/>
              </a:rPr>
              <a:t>de </a:t>
            </a:r>
            <a:r>
              <a:rPr lang="fr-FR" sz="2400" b="1" dirty="0">
                <a:latin typeface="+mn-lt"/>
              </a:rPr>
              <a:t>trois ans</a:t>
            </a:r>
            <a:r>
              <a:rPr lang="fr-FR" sz="2400" dirty="0">
                <a:latin typeface="+mn-lt"/>
              </a:rPr>
              <a:t>.   </a:t>
            </a:r>
          </a:p>
          <a:p>
            <a:pPr marL="342900" indent="-342900" fontAlgn="auto">
              <a:spcBef>
                <a:spcPts val="0"/>
              </a:spcBef>
              <a:spcAft>
                <a:spcPts val="0"/>
              </a:spcAft>
              <a:buFont typeface="Arial" pitchFamily="34" charset="0"/>
              <a:buChar char="•"/>
              <a:defRPr/>
            </a:pPr>
            <a:endParaRPr lang="fr-FR" sz="2400" dirty="0">
              <a:latin typeface="+mn-lt"/>
            </a:endParaRPr>
          </a:p>
          <a:p>
            <a:pPr marL="342900" indent="-342900" fontAlgn="auto">
              <a:spcBef>
                <a:spcPts val="0"/>
              </a:spcBef>
              <a:spcAft>
                <a:spcPts val="0"/>
              </a:spcAft>
              <a:buFont typeface="Arial" pitchFamily="34" charset="0"/>
              <a:buChar char="•"/>
              <a:defRPr/>
            </a:pPr>
            <a:r>
              <a:rPr lang="fr-FR" sz="2400" dirty="0">
                <a:latin typeface="+mn-lt"/>
              </a:rPr>
              <a:t>Au cours de cette étape, le climat tropical a une influence majeure sur le vieillissement car il est beaucoup plus chaud et humide que celui existant dans les zones tempérées. </a:t>
            </a:r>
          </a:p>
          <a:p>
            <a:pPr fontAlgn="auto">
              <a:spcBef>
                <a:spcPts val="0"/>
              </a:spcBef>
              <a:spcAft>
                <a:spcPts val="0"/>
              </a:spcAft>
              <a:defRPr/>
            </a:pPr>
            <a:endParaRPr lang="fr-FR"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p:txBody>
          <a:bodyPr/>
          <a:lstStyle/>
          <a:p>
            <a:pPr eaLnBrk="1" hangingPunct="1"/>
            <a:r>
              <a:rPr lang="fr-FR" smtClean="0"/>
              <a:t>Déroulement du stage</a:t>
            </a:r>
          </a:p>
        </p:txBody>
      </p:sp>
      <p:sp>
        <p:nvSpPr>
          <p:cNvPr id="3" name="Espace réservé du contenu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fr-FR" b="1" dirty="0" smtClean="0"/>
              <a:t>Accueil</a:t>
            </a:r>
          </a:p>
          <a:p>
            <a:pPr eaLnBrk="1" fontAlgn="auto" hangingPunct="1">
              <a:spcAft>
                <a:spcPts val="0"/>
              </a:spcAft>
              <a:buFont typeface="Arial" pitchFamily="34" charset="0"/>
              <a:buChar char="•"/>
              <a:defRPr/>
            </a:pPr>
            <a:r>
              <a:rPr lang="fr-FR" b="1" dirty="0" smtClean="0"/>
              <a:t>Tour de table et présentation des participants</a:t>
            </a:r>
          </a:p>
          <a:p>
            <a:pPr lvl="1" eaLnBrk="1" fontAlgn="auto" hangingPunct="1">
              <a:spcAft>
                <a:spcPts val="0"/>
              </a:spcAft>
              <a:buFont typeface="Arial" pitchFamily="34" charset="0"/>
              <a:buChar char="–"/>
              <a:defRPr/>
            </a:pPr>
            <a:r>
              <a:rPr lang="fr-FR" dirty="0" smtClean="0"/>
              <a:t>Interrogation des candidats</a:t>
            </a:r>
          </a:p>
          <a:p>
            <a:pPr eaLnBrk="1" fontAlgn="auto" hangingPunct="1">
              <a:spcAft>
                <a:spcPts val="0"/>
              </a:spcAft>
              <a:buFont typeface="Arial" pitchFamily="34" charset="0"/>
              <a:buChar char="•"/>
              <a:defRPr/>
            </a:pPr>
            <a:r>
              <a:rPr lang="fr-FR" b="1" dirty="0" smtClean="0"/>
              <a:t>Présentation du Rhum</a:t>
            </a:r>
          </a:p>
          <a:p>
            <a:pPr lvl="1" eaLnBrk="1" fontAlgn="auto" hangingPunct="1">
              <a:spcAft>
                <a:spcPts val="0"/>
              </a:spcAft>
              <a:buFont typeface="Arial" pitchFamily="34" charset="0"/>
              <a:buChar char="–"/>
              <a:defRPr/>
            </a:pPr>
            <a:r>
              <a:rPr lang="fr-FR" dirty="0" smtClean="0"/>
              <a:t>Connaissance et perfectionnement</a:t>
            </a:r>
          </a:p>
          <a:p>
            <a:pPr lvl="1" eaLnBrk="1" fontAlgn="auto" hangingPunct="1">
              <a:spcAft>
                <a:spcPts val="0"/>
              </a:spcAft>
              <a:buFont typeface="Arial" pitchFamily="34" charset="0"/>
              <a:buChar char="–"/>
              <a:defRPr/>
            </a:pPr>
            <a:r>
              <a:rPr lang="fr-FR" dirty="0" smtClean="0"/>
              <a:t>Dégustation et pratique</a:t>
            </a:r>
          </a:p>
          <a:p>
            <a:pPr eaLnBrk="1" fontAlgn="auto" hangingPunct="1">
              <a:spcAft>
                <a:spcPts val="0"/>
              </a:spcAft>
              <a:buFont typeface="Arial" pitchFamily="34" charset="0"/>
              <a:buChar char="•"/>
              <a:defRPr/>
            </a:pPr>
            <a:r>
              <a:rPr lang="fr-FR" b="1" dirty="0" smtClean="0"/>
              <a:t>Déjeuner</a:t>
            </a:r>
          </a:p>
          <a:p>
            <a:pPr eaLnBrk="1" fontAlgn="auto" hangingPunct="1">
              <a:spcAft>
                <a:spcPts val="0"/>
              </a:spcAft>
              <a:buFont typeface="Arial" pitchFamily="34" charset="0"/>
              <a:buChar char="•"/>
              <a:defRPr/>
            </a:pPr>
            <a:r>
              <a:rPr lang="fr-FR" b="1" dirty="0" smtClean="0"/>
              <a:t>Présentation des Whiskies</a:t>
            </a:r>
          </a:p>
          <a:p>
            <a:pPr lvl="1" eaLnBrk="1" fontAlgn="auto" hangingPunct="1">
              <a:spcAft>
                <a:spcPts val="0"/>
              </a:spcAft>
              <a:buFont typeface="Arial" pitchFamily="34" charset="0"/>
              <a:buChar char="–"/>
              <a:defRPr/>
            </a:pPr>
            <a:r>
              <a:rPr lang="fr-FR" dirty="0" smtClean="0"/>
              <a:t>Connaissance et perfectionnement</a:t>
            </a:r>
          </a:p>
          <a:p>
            <a:pPr lvl="1" eaLnBrk="1" fontAlgn="auto" hangingPunct="1">
              <a:spcAft>
                <a:spcPts val="0"/>
              </a:spcAft>
              <a:buFont typeface="Arial" pitchFamily="34" charset="0"/>
              <a:buChar char="–"/>
              <a:defRPr/>
            </a:pPr>
            <a:r>
              <a:rPr lang="fr-FR" dirty="0" smtClean="0"/>
              <a:t>Dégustation et pratique</a:t>
            </a:r>
          </a:p>
          <a:p>
            <a:pPr eaLnBrk="1" fontAlgn="auto" hangingPunct="1">
              <a:spcAft>
                <a:spcPts val="0"/>
              </a:spcAft>
              <a:buFont typeface="Arial" pitchFamily="34" charset="0"/>
              <a:buChar char="•"/>
              <a:defRPr/>
            </a:pPr>
            <a:r>
              <a:rPr lang="fr-FR" b="1" dirty="0" smtClean="0"/>
              <a:t>Evaluation</a:t>
            </a:r>
            <a:endParaRPr lang="fr-FR" b="1" dirty="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16388" name="Image 4"/>
          <p:cNvPicPr>
            <a:picLocks noChangeAspect="1"/>
          </p:cNvPicPr>
          <p:nvPr/>
        </p:nvPicPr>
        <p:blipFill>
          <a:blip r:embed="rId2"/>
          <a:srcRect/>
          <a:stretch>
            <a:fillRect/>
          </a:stretch>
        </p:blipFill>
        <p:spPr bwMode="auto">
          <a:xfrm>
            <a:off x="107950" y="6021388"/>
            <a:ext cx="1517650" cy="755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La Fabrication du Rhum</a:t>
            </a:r>
            <a:br>
              <a:rPr lang="fr-FR" dirty="0" smtClean="0"/>
            </a:br>
            <a:r>
              <a:rPr lang="fr-FR" dirty="0" smtClean="0"/>
              <a:t>VIEILLISSEMENT</a:t>
            </a:r>
            <a:endParaRPr lang="fr-FR" dirty="0"/>
          </a:p>
        </p:txBody>
      </p:sp>
      <p:pic>
        <p:nvPicPr>
          <p:cNvPr id="33794" name="Image 3"/>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pic>
        <p:nvPicPr>
          <p:cNvPr id="33795" name="Image 4"/>
          <p:cNvPicPr>
            <a:picLocks noChangeAspect="1"/>
          </p:cNvPicPr>
          <p:nvPr/>
        </p:nvPicPr>
        <p:blipFill>
          <a:blip r:embed="rId4"/>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sp>
        <p:nvSpPr>
          <p:cNvPr id="33797" name="ZoneTexte 7"/>
          <p:cNvSpPr txBox="1">
            <a:spLocks noChangeArrowheads="1"/>
          </p:cNvSpPr>
          <p:nvPr/>
        </p:nvSpPr>
        <p:spPr bwMode="auto">
          <a:xfrm>
            <a:off x="1042988" y="3933825"/>
            <a:ext cx="2160587" cy="368300"/>
          </a:xfrm>
          <a:prstGeom prst="rect">
            <a:avLst/>
          </a:prstGeom>
          <a:noFill/>
          <a:ln w="9525">
            <a:noFill/>
            <a:miter lim="800000"/>
            <a:headEnd/>
            <a:tailEnd/>
          </a:ln>
        </p:spPr>
        <p:txBody>
          <a:bodyPr>
            <a:spAutoFit/>
          </a:bodyPr>
          <a:lstStyle/>
          <a:p>
            <a:pPr algn="ctr"/>
            <a:r>
              <a:rPr lang="fr-FR">
                <a:latin typeface="Calibri" pitchFamily="34" charset="0"/>
              </a:rPr>
              <a:t>Vieillissement en fût </a:t>
            </a:r>
          </a:p>
        </p:txBody>
      </p:sp>
      <p:pic>
        <p:nvPicPr>
          <p:cNvPr id="33798" name="Image 8" descr="http://www.toutsurlerhum.fr/wp-content/uploads/2010/08/BACARDI_Rum_Cooper_constructing_barrel_3-150x150.jpg"/>
          <p:cNvPicPr>
            <a:picLocks noChangeAspect="1" noChangeArrowheads="1"/>
          </p:cNvPicPr>
          <p:nvPr/>
        </p:nvPicPr>
        <p:blipFill>
          <a:blip r:embed="rId5"/>
          <a:srcRect/>
          <a:stretch>
            <a:fillRect/>
          </a:stretch>
        </p:blipFill>
        <p:spPr bwMode="auto">
          <a:xfrm>
            <a:off x="979488" y="1916113"/>
            <a:ext cx="2224087" cy="2017712"/>
          </a:xfrm>
          <a:prstGeom prst="rect">
            <a:avLst/>
          </a:prstGeom>
          <a:noFill/>
          <a:ln w="9525">
            <a:noFill/>
            <a:miter lim="800000"/>
            <a:headEnd/>
            <a:tailEnd/>
          </a:ln>
        </p:spPr>
      </p:pic>
      <p:sp>
        <p:nvSpPr>
          <p:cNvPr id="10" name="ZoneTexte 9"/>
          <p:cNvSpPr txBox="1">
            <a:spLocks noChangeArrowheads="1"/>
          </p:cNvSpPr>
          <p:nvPr/>
        </p:nvSpPr>
        <p:spPr bwMode="auto">
          <a:xfrm>
            <a:off x="3276600" y="1866900"/>
            <a:ext cx="5111750" cy="3046413"/>
          </a:xfrm>
          <a:prstGeom prst="rect">
            <a:avLst/>
          </a:prstGeom>
          <a:noFill/>
          <a:ln w="9525">
            <a:noFill/>
            <a:miter lim="800000"/>
            <a:headEnd/>
            <a:tailEnd/>
          </a:ln>
        </p:spPr>
        <p:txBody>
          <a:bodyPr>
            <a:spAutoFit/>
          </a:bodyPr>
          <a:lstStyle/>
          <a:p>
            <a:pPr marL="342900" indent="-342900">
              <a:buFont typeface="Arial" charset="0"/>
              <a:buChar char="•"/>
            </a:pPr>
            <a:r>
              <a:rPr lang="fr-FR" sz="2400">
                <a:latin typeface="Calibri" pitchFamily="34" charset="0"/>
              </a:rPr>
              <a:t>le vieillissement est deux fois plus rapide en moyenne que pour un Whisky et la « </a:t>
            </a:r>
            <a:r>
              <a:rPr lang="fr-FR" sz="2400" b="1">
                <a:latin typeface="Calibri" pitchFamily="34" charset="0"/>
              </a:rPr>
              <a:t>part des anges</a:t>
            </a:r>
            <a:r>
              <a:rPr lang="fr-FR" sz="2400">
                <a:latin typeface="Calibri" pitchFamily="34" charset="0"/>
              </a:rPr>
              <a:t> », est de l’ordre de </a:t>
            </a:r>
            <a:r>
              <a:rPr lang="fr-FR" sz="2400" b="1">
                <a:latin typeface="Calibri" pitchFamily="34" charset="0"/>
              </a:rPr>
              <a:t>8% </a:t>
            </a:r>
            <a:r>
              <a:rPr lang="fr-FR" sz="2400">
                <a:latin typeface="Calibri" pitchFamily="34" charset="0"/>
              </a:rPr>
              <a:t>à </a:t>
            </a:r>
            <a:r>
              <a:rPr lang="fr-FR" sz="2400" b="1">
                <a:latin typeface="Calibri" pitchFamily="34" charset="0"/>
              </a:rPr>
              <a:t>10% </a:t>
            </a:r>
            <a:r>
              <a:rPr lang="fr-FR" sz="2400">
                <a:latin typeface="Calibri" pitchFamily="34" charset="0"/>
              </a:rPr>
              <a:t>par an.</a:t>
            </a:r>
          </a:p>
          <a:p>
            <a:pPr marL="342900" indent="-342900">
              <a:buFont typeface="Arial" charset="0"/>
              <a:buChar char="•"/>
            </a:pPr>
            <a:r>
              <a:rPr lang="fr-FR" sz="2400">
                <a:latin typeface="Calibri" pitchFamily="34" charset="0"/>
              </a:rPr>
              <a:t>Outre la </a:t>
            </a:r>
            <a:r>
              <a:rPr lang="fr-FR" sz="2400" b="1">
                <a:latin typeface="Calibri" pitchFamily="34" charset="0"/>
              </a:rPr>
              <a:t>réduction du volume</a:t>
            </a:r>
            <a:r>
              <a:rPr lang="fr-FR" sz="2400">
                <a:latin typeface="Calibri" pitchFamily="34" charset="0"/>
              </a:rPr>
              <a:t>, cette évaporation conduit à une </a:t>
            </a:r>
            <a:r>
              <a:rPr lang="fr-FR" sz="2400" b="1">
                <a:latin typeface="Calibri" pitchFamily="34" charset="0"/>
              </a:rPr>
              <a:t>réduction du titre alcoolique </a:t>
            </a:r>
            <a:r>
              <a:rPr lang="fr-FR" sz="2400">
                <a:latin typeface="Calibri" pitchFamily="34" charset="0"/>
              </a:rPr>
              <a:t>du rhum, estimée à près de </a:t>
            </a:r>
            <a:r>
              <a:rPr lang="fr-FR" sz="2400" b="1">
                <a:latin typeface="Calibri" pitchFamily="34" charset="0"/>
              </a:rPr>
              <a:t>10% les premières années.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a:t>La Fabrication du Rhum</a:t>
            </a:r>
            <a:br>
              <a:rPr lang="fr-FR" dirty="0"/>
            </a:br>
            <a:r>
              <a:rPr lang="fr-FR" dirty="0"/>
              <a:t>VIEILLISSEMENT</a:t>
            </a:r>
          </a:p>
        </p:txBody>
      </p:sp>
      <p:sp>
        <p:nvSpPr>
          <p:cNvPr id="3" name="Espace réservé du contenu 2"/>
          <p:cNvSpPr>
            <a:spLocks noGrp="1"/>
          </p:cNvSpPr>
          <p:nvPr>
            <p:ph idx="1"/>
          </p:nvPr>
        </p:nvSpPr>
        <p:spPr/>
        <p:txBody>
          <a:bodyPr/>
          <a:lstStyle/>
          <a:p>
            <a:pPr eaLnBrk="1" hangingPunct="1"/>
            <a:r>
              <a:rPr lang="fr-FR" sz="2400" smtClean="0"/>
              <a:t>phase de vieillissement, surveillance constante, </a:t>
            </a:r>
          </a:p>
          <a:p>
            <a:pPr eaLnBrk="1" hangingPunct="1"/>
            <a:r>
              <a:rPr lang="fr-FR" sz="2400" smtClean="0"/>
              <a:t>lorsque le rhum est jugé arrivé à terme (dissolution maximale des matières tanniques et essences du bois), il peut être transvasé en foudre de bois ou en bouteilles.   </a:t>
            </a:r>
          </a:p>
          <a:p>
            <a:pPr eaLnBrk="1" hangingPunct="1"/>
            <a:endParaRPr lang="fr-FR" sz="2400" smtClean="0"/>
          </a:p>
          <a:p>
            <a:pPr eaLnBrk="1" hangingPunct="1"/>
            <a:r>
              <a:rPr lang="fr-FR" sz="2400" smtClean="0"/>
              <a:t>Vient ensuite « </a:t>
            </a:r>
            <a:r>
              <a:rPr lang="fr-FR" sz="2400" b="1" smtClean="0"/>
              <a:t>la réduction</a:t>
            </a:r>
            <a:r>
              <a:rPr lang="fr-FR" sz="2400" smtClean="0"/>
              <a:t> » qui peut être faite également avant ou après vieillissement :</a:t>
            </a:r>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dirty="0">
              <a:solidFill>
                <a:schemeClr val="tx1">
                  <a:tint val="75000"/>
                </a:schemeClr>
              </a:solidFill>
              <a:latin typeface="+mn-lt"/>
            </a:endParaRPr>
          </a:p>
        </p:txBody>
      </p:sp>
      <p:pic>
        <p:nvPicPr>
          <p:cNvPr id="35844" name="Image 4"/>
          <p:cNvPicPr>
            <a:picLocks noChangeAspect="1"/>
          </p:cNvPicPr>
          <p:nvPr/>
        </p:nvPicPr>
        <p:blipFill>
          <a:blip r:embed="rId2"/>
          <a:srcRect/>
          <a:stretch>
            <a:fillRect/>
          </a:stretch>
        </p:blipFill>
        <p:spPr bwMode="auto">
          <a:xfrm>
            <a:off x="107950" y="6021388"/>
            <a:ext cx="1517650" cy="755650"/>
          </a:xfrm>
          <a:prstGeom prst="rect">
            <a:avLst/>
          </a:prstGeom>
          <a:noFill/>
          <a:ln w="9525">
            <a:noFill/>
            <a:miter lim="800000"/>
            <a:headEnd/>
            <a:tailEnd/>
          </a:ln>
        </p:spPr>
      </p:pic>
      <p:pic>
        <p:nvPicPr>
          <p:cNvPr id="35845" name="Image 5"/>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a:t>La Fabrication du Rhum</a:t>
            </a:r>
            <a:br>
              <a:rPr lang="fr-FR" dirty="0"/>
            </a:br>
            <a:r>
              <a:rPr lang="fr-FR" dirty="0"/>
              <a:t>VIEILLISSEMENT</a:t>
            </a:r>
          </a:p>
        </p:txBody>
      </p:sp>
      <p:sp>
        <p:nvSpPr>
          <p:cNvPr id="3" name="Espace réservé du contenu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fr-FR" b="1" dirty="0" smtClean="0"/>
              <a:t>Le </a:t>
            </a:r>
            <a:r>
              <a:rPr lang="fr-FR" b="1" dirty="0"/>
              <a:t>rhum blanc </a:t>
            </a:r>
            <a:r>
              <a:rPr lang="fr-FR" dirty="0" smtClean="0"/>
              <a:t>ne vieillit pas. </a:t>
            </a:r>
            <a:r>
              <a:rPr lang="fr-FR" dirty="0"/>
              <a:t>Il doit </a:t>
            </a:r>
            <a:r>
              <a:rPr lang="fr-FR" dirty="0" smtClean="0"/>
              <a:t>demeurer </a:t>
            </a:r>
            <a:r>
              <a:rPr lang="fr-FR" dirty="0"/>
              <a:t>au repos avant d’être éventuellement réduit et mis en bouteille</a:t>
            </a:r>
            <a:r>
              <a:rPr lang="fr-FR" dirty="0" smtClean="0"/>
              <a:t>.</a:t>
            </a:r>
          </a:p>
          <a:p>
            <a:pPr eaLnBrk="1" fontAlgn="auto" hangingPunct="1">
              <a:spcAft>
                <a:spcPts val="0"/>
              </a:spcAft>
              <a:buFont typeface="Arial" pitchFamily="34" charset="0"/>
              <a:buChar char="•"/>
              <a:defRPr/>
            </a:pPr>
            <a:r>
              <a:rPr lang="fr-FR" b="1" dirty="0" smtClean="0"/>
              <a:t>Le </a:t>
            </a:r>
            <a:r>
              <a:rPr lang="fr-FR" b="1" dirty="0"/>
              <a:t>rhum ambré </a:t>
            </a:r>
            <a:r>
              <a:rPr lang="fr-FR" dirty="0"/>
              <a:t>est élevé sous bois entre </a:t>
            </a:r>
            <a:r>
              <a:rPr lang="fr-FR" b="1" dirty="0"/>
              <a:t>18 et 24 mois </a:t>
            </a:r>
            <a:r>
              <a:rPr lang="fr-FR" dirty="0"/>
              <a:t>dans des foudres de chêne.</a:t>
            </a:r>
            <a:br>
              <a:rPr lang="fr-FR" dirty="0"/>
            </a:br>
            <a:endParaRPr lang="fr-FR" dirty="0" smtClean="0"/>
          </a:p>
          <a:p>
            <a:pPr eaLnBrk="1" fontAlgn="auto" hangingPunct="1">
              <a:spcAft>
                <a:spcPts val="0"/>
              </a:spcAft>
              <a:buFont typeface="Arial" pitchFamily="34" charset="0"/>
              <a:buChar char="•"/>
              <a:defRPr/>
            </a:pPr>
            <a:r>
              <a:rPr lang="fr-FR" b="1" dirty="0" smtClean="0"/>
              <a:t>Le </a:t>
            </a:r>
            <a:r>
              <a:rPr lang="fr-FR" b="1" dirty="0"/>
              <a:t>rhum vieux </a:t>
            </a:r>
            <a:r>
              <a:rPr lang="fr-FR" dirty="0"/>
              <a:t>doit vieillir au moins </a:t>
            </a:r>
            <a:r>
              <a:rPr lang="fr-FR" b="1" dirty="0"/>
              <a:t>trois ans </a:t>
            </a:r>
            <a:r>
              <a:rPr lang="fr-FR" dirty="0"/>
              <a:t>dans des petits fûts de </a:t>
            </a:r>
            <a:r>
              <a:rPr lang="fr-FR" dirty="0" smtClean="0"/>
              <a:t>chêne. </a:t>
            </a:r>
            <a:br>
              <a:rPr lang="fr-FR" dirty="0" smtClean="0"/>
            </a:br>
            <a:r>
              <a:rPr lang="fr-FR" b="1" dirty="0" smtClean="0"/>
              <a:t>Après </a:t>
            </a:r>
            <a:r>
              <a:rPr lang="fr-FR" b="1" dirty="0"/>
              <a:t>4 ans </a:t>
            </a:r>
            <a:r>
              <a:rPr lang="fr-FR" dirty="0"/>
              <a:t>en petits fûts de chêne, </a:t>
            </a:r>
            <a:r>
              <a:rPr lang="fr-FR" b="1" dirty="0" smtClean="0"/>
              <a:t>Très </a:t>
            </a:r>
            <a:r>
              <a:rPr lang="fr-FR" b="1" dirty="0"/>
              <a:t>Vieux Rhum</a:t>
            </a:r>
            <a:r>
              <a:rPr lang="fr-FR" dirty="0"/>
              <a:t>. </a:t>
            </a:r>
            <a:r>
              <a:rPr lang="fr-FR" dirty="0" smtClean="0"/>
              <a:t/>
            </a:r>
            <a:br>
              <a:rPr lang="fr-FR" dirty="0" smtClean="0"/>
            </a:br>
            <a:r>
              <a:rPr lang="fr-FR" b="1" dirty="0" smtClean="0"/>
              <a:t>Au-delà </a:t>
            </a:r>
            <a:r>
              <a:rPr lang="fr-FR" b="1" dirty="0"/>
              <a:t>de 6 ans </a:t>
            </a:r>
            <a:r>
              <a:rPr lang="fr-FR" dirty="0"/>
              <a:t>on parle d’</a:t>
            </a:r>
            <a:r>
              <a:rPr lang="fr-FR" b="1" dirty="0"/>
              <a:t>Hors d’Age.</a:t>
            </a:r>
            <a:r>
              <a:rPr lang="fr-FR" dirty="0"/>
              <a:t> </a:t>
            </a:r>
            <a:r>
              <a:rPr lang="fr-FR" b="1" dirty="0"/>
              <a:t> </a:t>
            </a:r>
            <a:endParaRPr lang="fr-FR" dirty="0"/>
          </a:p>
          <a:p>
            <a:pPr eaLnBrk="1" fontAlgn="auto" hangingPunct="1">
              <a:spcAft>
                <a:spcPts val="0"/>
              </a:spcAft>
              <a:buFont typeface="Arial" pitchFamily="34" charset="0"/>
              <a:buChar char="•"/>
              <a:defRPr/>
            </a:pPr>
            <a:endParaRPr lang="fr-FR" dirty="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36868" name="Image 4"/>
          <p:cNvPicPr>
            <a:picLocks noChangeAspect="1"/>
          </p:cNvPicPr>
          <p:nvPr/>
        </p:nvPicPr>
        <p:blipFill>
          <a:blip r:embed="rId2"/>
          <a:srcRect/>
          <a:stretch>
            <a:fillRect/>
          </a:stretch>
        </p:blipFill>
        <p:spPr bwMode="auto">
          <a:xfrm>
            <a:off x="107950" y="6021388"/>
            <a:ext cx="1517650" cy="755650"/>
          </a:xfrm>
          <a:prstGeom prst="rect">
            <a:avLst/>
          </a:prstGeom>
          <a:noFill/>
          <a:ln w="9525">
            <a:noFill/>
            <a:miter lim="800000"/>
            <a:headEnd/>
            <a:tailEnd/>
          </a:ln>
        </p:spPr>
      </p:pic>
      <p:pic>
        <p:nvPicPr>
          <p:cNvPr id="36869" name="Image 5"/>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blip>
          <a:stretch>
            <a:fillRect/>
          </a:stretch>
        </p:blipFill>
        <p:spPr>
          <a:xfrm>
            <a:off x="251519" y="260648"/>
            <a:ext cx="1929600" cy="2880000"/>
          </a:xfrm>
          <a:effectLst>
            <a:softEdge rad="112500"/>
          </a:effectLst>
        </p:spPr>
      </p:pic>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6" name="Image 5"/>
          <p:cNvPicPr>
            <a:picLocks noChangeAspect="1"/>
          </p:cNvPicPr>
          <p:nvPr/>
        </p:nvPicPr>
        <p:blipFill>
          <a:blip r:embed="rId3">
            <a:extLst/>
          </a:blip>
          <a:stretch>
            <a:fillRect/>
          </a:stretch>
        </p:blipFill>
        <p:spPr>
          <a:xfrm>
            <a:off x="6804248" y="3645024"/>
            <a:ext cx="1920000" cy="2880000"/>
          </a:xfrm>
          <a:prstGeom prst="rect">
            <a:avLst/>
          </a:prstGeom>
          <a:ln>
            <a:noFill/>
          </a:ln>
          <a:effectLst>
            <a:softEdge rad="112500"/>
          </a:effectLst>
        </p:spPr>
      </p:pic>
      <p:pic>
        <p:nvPicPr>
          <p:cNvPr id="7" name="Image 6"/>
          <p:cNvPicPr>
            <a:picLocks noChangeAspect="1"/>
          </p:cNvPicPr>
          <p:nvPr/>
        </p:nvPicPr>
        <p:blipFill>
          <a:blip r:embed="rId4">
            <a:extLst/>
          </a:blip>
          <a:stretch>
            <a:fillRect/>
          </a:stretch>
        </p:blipFill>
        <p:spPr>
          <a:xfrm>
            <a:off x="3143250" y="2357436"/>
            <a:ext cx="2880000" cy="2160000"/>
          </a:xfrm>
          <a:prstGeom prst="rect">
            <a:avLst/>
          </a:prstGeom>
          <a:ln>
            <a:noFill/>
          </a:ln>
          <a:effectLst>
            <a:softEdge rad="112500"/>
          </a:effectLst>
        </p:spPr>
      </p:pic>
      <p:pic>
        <p:nvPicPr>
          <p:cNvPr id="8" name="Image 7"/>
          <p:cNvPicPr>
            <a:picLocks noChangeAspect="1"/>
          </p:cNvPicPr>
          <p:nvPr/>
        </p:nvPicPr>
        <p:blipFill>
          <a:blip r:embed="rId5">
            <a:extLst/>
          </a:blip>
          <a:stretch>
            <a:fillRect/>
          </a:stretch>
        </p:blipFill>
        <p:spPr>
          <a:xfrm>
            <a:off x="6023250" y="254314"/>
            <a:ext cx="2857500" cy="2143125"/>
          </a:xfrm>
          <a:prstGeom prst="rect">
            <a:avLst/>
          </a:prstGeom>
          <a:ln>
            <a:noFill/>
          </a:ln>
          <a:effectLst>
            <a:softEdge rad="112500"/>
          </a:effectLst>
        </p:spPr>
      </p:pic>
      <p:pic>
        <p:nvPicPr>
          <p:cNvPr id="9" name="Image 8"/>
          <p:cNvPicPr>
            <a:picLocks noChangeAspect="1"/>
          </p:cNvPicPr>
          <p:nvPr/>
        </p:nvPicPr>
        <p:blipFill>
          <a:blip r:embed="rId6">
            <a:extLst/>
          </a:blip>
          <a:stretch>
            <a:fillRect/>
          </a:stretch>
        </p:blipFill>
        <p:spPr>
          <a:xfrm>
            <a:off x="395536" y="4620024"/>
            <a:ext cx="2857500" cy="1905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out)">
                                      <p:cBhvr>
                                        <p:cTn id="11" dur="2000"/>
                                        <p:tgtEl>
                                          <p:spTgt spid="7"/>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out)">
                                      <p:cBhvr>
                                        <p:cTn id="15" dur="2000"/>
                                        <p:tgtEl>
                                          <p:spTgt spid="8"/>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out)">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rcRect/>
          <a:stretch>
            <a:fillRect/>
          </a:stretch>
        </p:blipFill>
        <p:spPr bwMode="auto">
          <a:xfrm>
            <a:off x="5940425" y="4149725"/>
            <a:ext cx="3073400" cy="2047875"/>
          </a:xfrm>
          <a:prstGeom prst="rect">
            <a:avLst/>
          </a:prstGeom>
          <a:noFill/>
          <a:ln w="9525">
            <a:noFill/>
            <a:miter lim="800000"/>
            <a:headEnd/>
            <a:tailEnd/>
          </a:ln>
        </p:spPr>
      </p:pic>
      <p:sp>
        <p:nvSpPr>
          <p:cNvPr id="38914" name="Titre 1"/>
          <p:cNvSpPr>
            <a:spLocks noGrp="1"/>
          </p:cNvSpPr>
          <p:nvPr>
            <p:ph type="title"/>
          </p:nvPr>
        </p:nvSpPr>
        <p:spPr/>
        <p:txBody>
          <a:bodyPr/>
          <a:lstStyle/>
          <a:p>
            <a:pPr eaLnBrk="1" hangingPunct="1"/>
            <a:r>
              <a:rPr lang="fr-FR" b="1" smtClean="0"/>
              <a:t>Les Catégories de Rhum</a:t>
            </a:r>
            <a:endParaRPr lang="fr-FR" smtClean="0"/>
          </a:p>
        </p:txBody>
      </p:sp>
      <p:sp>
        <p:nvSpPr>
          <p:cNvPr id="3" name="Espace réservé du contenu 2"/>
          <p:cNvSpPr>
            <a:spLocks noGrp="1"/>
          </p:cNvSpPr>
          <p:nvPr>
            <p:ph idx="1"/>
          </p:nvPr>
        </p:nvSpPr>
        <p:spPr>
          <a:xfrm>
            <a:off x="457200" y="1495425"/>
            <a:ext cx="7931150" cy="4525963"/>
          </a:xfrm>
        </p:spPr>
        <p:txBody>
          <a:bodyPr rtlCol="0">
            <a:normAutofit fontScale="85000" lnSpcReduction="10000"/>
          </a:bodyPr>
          <a:lstStyle/>
          <a:p>
            <a:pPr eaLnBrk="1" fontAlgn="auto" hangingPunct="1">
              <a:spcAft>
                <a:spcPts val="0"/>
              </a:spcAft>
              <a:buFont typeface="Arial" pitchFamily="34" charset="0"/>
              <a:buChar char="•"/>
              <a:defRPr/>
            </a:pPr>
            <a:r>
              <a:rPr lang="fr-FR" sz="3800" b="1" dirty="0" smtClean="0"/>
              <a:t>Deux</a:t>
            </a:r>
            <a:r>
              <a:rPr lang="fr-FR" sz="3800" b="1" dirty="0"/>
              <a:t> appellations de rhums, </a:t>
            </a:r>
            <a:endParaRPr lang="fr-FR" sz="3800" b="1" dirty="0" smtClean="0"/>
          </a:p>
          <a:p>
            <a:pPr eaLnBrk="1" fontAlgn="auto" hangingPunct="1">
              <a:spcAft>
                <a:spcPts val="0"/>
              </a:spcAft>
              <a:buFont typeface="Arial" pitchFamily="34" charset="0"/>
              <a:buChar char="•"/>
              <a:defRPr/>
            </a:pPr>
            <a:endParaRPr lang="fr-FR" b="1" dirty="0"/>
          </a:p>
          <a:p>
            <a:pPr eaLnBrk="1" fontAlgn="auto" hangingPunct="1">
              <a:spcAft>
                <a:spcPts val="0"/>
              </a:spcAft>
              <a:buFont typeface="Arial" pitchFamily="34" charset="0"/>
              <a:buChar char="•"/>
              <a:defRPr/>
            </a:pPr>
            <a:r>
              <a:rPr lang="fr-FR" b="1" dirty="0" smtClean="0"/>
              <a:t>Rhum </a:t>
            </a:r>
            <a:r>
              <a:rPr lang="fr-FR" b="1" dirty="0"/>
              <a:t>: </a:t>
            </a:r>
            <a:r>
              <a:rPr lang="fr-FR" i="1" dirty="0" smtClean="0"/>
              <a:t>boisson </a:t>
            </a:r>
            <a:r>
              <a:rPr lang="fr-FR" i="1" dirty="0"/>
              <a:t>spiritueuse obtenue exclusivement par </a:t>
            </a:r>
            <a:r>
              <a:rPr lang="fr-FR" b="1" i="1" dirty="0"/>
              <a:t>fermentation </a:t>
            </a:r>
            <a:r>
              <a:rPr lang="fr-FR" i="1" dirty="0"/>
              <a:t>alcoolique et </a:t>
            </a:r>
            <a:r>
              <a:rPr lang="fr-FR" b="1" i="1" dirty="0"/>
              <a:t>distillation </a:t>
            </a:r>
            <a:r>
              <a:rPr lang="fr-FR" i="1" dirty="0"/>
              <a:t>soit des </a:t>
            </a:r>
            <a:r>
              <a:rPr lang="fr-FR" b="1" i="1" dirty="0"/>
              <a:t>mélasses </a:t>
            </a:r>
            <a:r>
              <a:rPr lang="fr-FR" i="1" dirty="0"/>
              <a:t>ou des </a:t>
            </a:r>
            <a:r>
              <a:rPr lang="fr-FR" b="1" i="1" dirty="0"/>
              <a:t>sirops </a:t>
            </a:r>
            <a:r>
              <a:rPr lang="fr-FR" i="1" dirty="0"/>
              <a:t>provenant de la fabrication du </a:t>
            </a:r>
            <a:r>
              <a:rPr lang="fr-FR" b="1" i="1" dirty="0"/>
              <a:t>sucre de canne</a:t>
            </a:r>
            <a:r>
              <a:rPr lang="fr-FR" i="1" dirty="0"/>
              <a:t>, soit du jus de la canne à sucre </a:t>
            </a:r>
            <a:r>
              <a:rPr lang="fr-FR" i="1" dirty="0" smtClean="0"/>
              <a:t/>
            </a:r>
            <a:br>
              <a:rPr lang="fr-FR" i="1" dirty="0" smtClean="0"/>
            </a:br>
            <a:r>
              <a:rPr lang="fr-FR" i="1" dirty="0" smtClean="0"/>
              <a:t>lui-même</a:t>
            </a:r>
            <a:r>
              <a:rPr lang="fr-FR" i="1" dirty="0"/>
              <a:t>, distillée à moins de </a:t>
            </a:r>
            <a:r>
              <a:rPr lang="fr-FR" i="1" dirty="0" smtClean="0"/>
              <a:t/>
            </a:r>
            <a:br>
              <a:rPr lang="fr-FR" i="1" dirty="0" smtClean="0"/>
            </a:br>
            <a:r>
              <a:rPr lang="fr-FR" i="1" dirty="0" smtClean="0"/>
              <a:t>96</a:t>
            </a:r>
            <a:r>
              <a:rPr lang="fr-FR" i="1" dirty="0"/>
              <a:t>% vol, de telle sorte que le produit </a:t>
            </a:r>
            <a:r>
              <a:rPr lang="fr-FR" i="1" dirty="0" smtClean="0"/>
              <a:t/>
            </a:r>
            <a:br>
              <a:rPr lang="fr-FR" i="1" dirty="0" smtClean="0"/>
            </a:br>
            <a:r>
              <a:rPr lang="fr-FR" i="1" dirty="0" smtClean="0"/>
              <a:t>de </a:t>
            </a:r>
            <a:r>
              <a:rPr lang="fr-FR" i="1" dirty="0"/>
              <a:t>la distillation présente, d’une </a:t>
            </a:r>
            <a:r>
              <a:rPr lang="fr-FR" i="1" dirty="0" smtClean="0"/>
              <a:t/>
            </a:r>
            <a:br>
              <a:rPr lang="fr-FR" i="1" dirty="0" smtClean="0"/>
            </a:br>
            <a:r>
              <a:rPr lang="fr-FR" i="1" dirty="0" smtClean="0"/>
              <a:t>manière </a:t>
            </a:r>
            <a:r>
              <a:rPr lang="fr-FR" i="1" dirty="0"/>
              <a:t>perceptible, les caractères </a:t>
            </a:r>
            <a:r>
              <a:rPr lang="fr-FR" i="1" dirty="0" smtClean="0"/>
              <a:t/>
            </a:r>
            <a:br>
              <a:rPr lang="fr-FR" i="1" dirty="0" smtClean="0"/>
            </a:br>
            <a:r>
              <a:rPr lang="fr-FR" i="1" dirty="0" smtClean="0"/>
              <a:t>organoleptiques </a:t>
            </a:r>
            <a:r>
              <a:rPr lang="fr-FR" i="1" dirty="0"/>
              <a:t>spécifiques du rhum.</a:t>
            </a:r>
            <a:r>
              <a:rPr lang="fr-FR" dirty="0"/>
              <a:t>  </a:t>
            </a:r>
          </a:p>
          <a:p>
            <a:pPr marL="0" indent="0" eaLnBrk="1" fontAlgn="auto" hangingPunct="1">
              <a:spcAft>
                <a:spcPts val="0"/>
              </a:spcAft>
              <a:buFont typeface="Arial" pitchFamily="34" charset="0"/>
              <a:buNone/>
              <a:defRPr/>
            </a:pPr>
            <a:endParaRPr lang="fr-FR" dirty="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38917" name="Image 5"/>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pic>
        <p:nvPicPr>
          <p:cNvPr id="38918" name="Image 6"/>
          <p:cNvPicPr>
            <a:picLocks noChangeAspect="1"/>
          </p:cNvPicPr>
          <p:nvPr/>
        </p:nvPicPr>
        <p:blipFill>
          <a:blip r:embed="rId4"/>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blip>
          <a:stretch>
            <a:fillRect/>
          </a:stretch>
        </p:blipFill>
        <p:spPr>
          <a:xfrm>
            <a:off x="827584" y="4005064"/>
            <a:ext cx="3091071" cy="2040107"/>
          </a:xfrm>
          <a:prstGeom prst="rect">
            <a:avLst/>
          </a:prstGeom>
          <a:ln>
            <a:noFill/>
          </a:ln>
          <a:effectLst>
            <a:softEdge rad="112500"/>
          </a:effectLst>
        </p:spPr>
      </p:pic>
      <p:sp>
        <p:nvSpPr>
          <p:cNvPr id="39938" name="Titre 1"/>
          <p:cNvSpPr>
            <a:spLocks noGrp="1"/>
          </p:cNvSpPr>
          <p:nvPr>
            <p:ph type="title"/>
          </p:nvPr>
        </p:nvSpPr>
        <p:spPr/>
        <p:txBody>
          <a:bodyPr/>
          <a:lstStyle/>
          <a:p>
            <a:pPr eaLnBrk="1" hangingPunct="1"/>
            <a:r>
              <a:rPr lang="fr-FR" b="1" smtClean="0"/>
              <a:t>Les Catégories de Rhum</a:t>
            </a:r>
            <a:endParaRPr lang="fr-FR" smtClean="0"/>
          </a:p>
        </p:txBody>
      </p:sp>
      <p:sp>
        <p:nvSpPr>
          <p:cNvPr id="3" name="Espace réservé du contenu 2"/>
          <p:cNvSpPr>
            <a:spLocks noGrp="1"/>
          </p:cNvSpPr>
          <p:nvPr>
            <p:ph idx="1"/>
          </p:nvPr>
        </p:nvSpPr>
        <p:spPr>
          <a:xfrm>
            <a:off x="539750" y="1412875"/>
            <a:ext cx="8147050" cy="4708525"/>
          </a:xfrm>
        </p:spPr>
        <p:txBody>
          <a:bodyPr/>
          <a:lstStyle/>
          <a:p>
            <a:pPr eaLnBrk="1" hangingPunct="1"/>
            <a:r>
              <a:rPr lang="fr-FR" b="1" smtClean="0"/>
              <a:t>Rhum agricole : </a:t>
            </a:r>
            <a:r>
              <a:rPr lang="fr-FR" i="1" smtClean="0"/>
              <a:t>boisson spiritueuse obtenue directement par fermentation et par distillation </a:t>
            </a:r>
            <a:r>
              <a:rPr lang="fr-FR" b="1" i="1" smtClean="0"/>
              <a:t>du jus de la canne à sucre fraichement pressé (appelé vesou)</a:t>
            </a:r>
            <a:r>
              <a:rPr lang="fr-FR" i="1" smtClean="0"/>
              <a:t>, présentant les caractères aromatiques 					spécifiques du rhum</a:t>
            </a:r>
            <a:endParaRPr lang="fr-FR" smtClean="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39941" name="Image 5"/>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p:nvPr>
        </p:nvSpPr>
        <p:spPr/>
        <p:txBody>
          <a:bodyPr/>
          <a:lstStyle/>
          <a:p>
            <a:pPr eaLnBrk="1" hangingPunct="1"/>
            <a:r>
              <a:rPr lang="fr-FR" b="1" smtClean="0"/>
              <a:t>Les Catégories de Rhum</a:t>
            </a:r>
            <a:endParaRPr lang="fr-FR" smtClean="0"/>
          </a:p>
        </p:txBody>
      </p:sp>
      <p:sp>
        <p:nvSpPr>
          <p:cNvPr id="3" name="Espace réservé du contenu 2"/>
          <p:cNvSpPr>
            <a:spLocks noGrp="1"/>
          </p:cNvSpPr>
          <p:nvPr>
            <p:ph idx="1"/>
          </p:nvPr>
        </p:nvSpPr>
        <p:spPr/>
        <p:txBody>
          <a:bodyPr/>
          <a:lstStyle/>
          <a:p>
            <a:pPr eaLnBrk="1" hangingPunct="1"/>
            <a:r>
              <a:rPr lang="fr-FR" b="1" smtClean="0"/>
              <a:t>Rhum traditionnel</a:t>
            </a:r>
            <a:r>
              <a:rPr lang="fr-FR" i="1" smtClean="0"/>
              <a:t> : le terme « traditionnel » peut compléter l’une des indications géographiques mentionnées dans le règlement européen lorsque le rhum est produit par distillation à moins de 90% vol après fermentation alcoolique de produits alcooligènes exclusivement originaires du lieu de production </a:t>
            </a:r>
            <a:br>
              <a:rPr lang="fr-FR" i="1" smtClean="0"/>
            </a:br>
            <a:r>
              <a:rPr lang="fr-FR" i="1" smtClean="0"/>
              <a:t>considéré. </a:t>
            </a:r>
            <a:endParaRPr lang="fr-FR" smtClean="0"/>
          </a:p>
          <a:p>
            <a:pPr eaLnBrk="1" hangingPunct="1"/>
            <a:endParaRPr lang="fr-FR" smtClean="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5" name="Image 4"/>
          <p:cNvPicPr>
            <a:picLocks noChangeAspect="1"/>
          </p:cNvPicPr>
          <p:nvPr/>
        </p:nvPicPr>
        <p:blipFill rotWithShape="1">
          <a:blip r:embed="rId2">
            <a:extLst/>
          </a:blip>
          <a:srcRect l="27657"/>
          <a:stretch/>
        </p:blipFill>
        <p:spPr>
          <a:xfrm>
            <a:off x="4211960" y="5013176"/>
            <a:ext cx="4680520" cy="1177574"/>
          </a:xfrm>
          <a:prstGeom prst="rect">
            <a:avLst/>
          </a:prstGeom>
          <a:ln>
            <a:noFill/>
          </a:ln>
          <a:effectLst>
            <a:softEdge rad="112500"/>
          </a:effectLst>
        </p:spPr>
      </p:pic>
      <p:pic>
        <p:nvPicPr>
          <p:cNvPr id="40965" name="Image 5"/>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pic>
        <p:nvPicPr>
          <p:cNvPr id="40966" name="Image 6"/>
          <p:cNvPicPr>
            <a:picLocks noChangeAspect="1"/>
          </p:cNvPicPr>
          <p:nvPr/>
        </p:nvPicPr>
        <p:blipFill>
          <a:blip r:embed="rId4"/>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re 1"/>
          <p:cNvSpPr>
            <a:spLocks noGrp="1"/>
          </p:cNvSpPr>
          <p:nvPr>
            <p:ph type="title"/>
          </p:nvPr>
        </p:nvSpPr>
        <p:spPr/>
        <p:txBody>
          <a:bodyPr/>
          <a:lstStyle/>
          <a:p>
            <a:pPr eaLnBrk="1" hangingPunct="1"/>
            <a:r>
              <a:rPr lang="fr-FR" b="1" smtClean="0"/>
              <a:t>Les Catégories de Rhum</a:t>
            </a:r>
            <a:endParaRPr lang="fr-FR" smtClean="0"/>
          </a:p>
        </p:txBody>
      </p:sp>
      <p:sp>
        <p:nvSpPr>
          <p:cNvPr id="41986" name="Espace réservé du contenu 2"/>
          <p:cNvSpPr>
            <a:spLocks noGrp="1"/>
          </p:cNvSpPr>
          <p:nvPr>
            <p:ph idx="1"/>
          </p:nvPr>
        </p:nvSpPr>
        <p:spPr/>
        <p:txBody>
          <a:bodyPr/>
          <a:lstStyle/>
          <a:p>
            <a:pPr eaLnBrk="1" hangingPunct="1"/>
            <a:r>
              <a:rPr lang="fr-FR" sz="2400" b="1" smtClean="0">
                <a:cs typeface="Arial" charset="0"/>
              </a:rPr>
              <a:t>RHUM TRADITIONNEL</a:t>
            </a:r>
          </a:p>
          <a:p>
            <a:pPr eaLnBrk="1" hangingPunct="1"/>
            <a:r>
              <a:rPr lang="fr-FR" sz="2000" smtClean="0">
                <a:cs typeface="Arial" charset="0"/>
              </a:rPr>
              <a:t>Appellation « </a:t>
            </a:r>
            <a:r>
              <a:rPr lang="fr-FR" sz="2000" b="1" smtClean="0">
                <a:cs typeface="Arial" charset="0"/>
              </a:rPr>
              <a:t>Rhum traditionnel</a:t>
            </a:r>
            <a:r>
              <a:rPr lang="fr-FR" sz="2000" smtClean="0">
                <a:cs typeface="Arial" charset="0"/>
              </a:rPr>
              <a:t> »: </a:t>
            </a:r>
            <a:r>
              <a:rPr lang="fr-FR" sz="2000" b="1" smtClean="0">
                <a:cs typeface="Arial" charset="0"/>
              </a:rPr>
              <a:t>Rhum agricole</a:t>
            </a:r>
            <a:r>
              <a:rPr lang="fr-FR" sz="2000" smtClean="0">
                <a:cs typeface="Arial" charset="0"/>
              </a:rPr>
              <a:t> et </a:t>
            </a:r>
            <a:r>
              <a:rPr lang="fr-FR" sz="2000" b="1" smtClean="0">
                <a:cs typeface="Arial" charset="0"/>
              </a:rPr>
              <a:t>Rhum de sucrerie</a:t>
            </a:r>
            <a:r>
              <a:rPr lang="fr-FR" sz="2000" smtClean="0">
                <a:cs typeface="Arial" charset="0"/>
              </a:rPr>
              <a:t>.</a:t>
            </a:r>
          </a:p>
          <a:p>
            <a:pPr eaLnBrk="1" hangingPunct="1"/>
            <a:r>
              <a:rPr lang="fr-FR" sz="2000" smtClean="0">
                <a:cs typeface="Arial" charset="0"/>
              </a:rPr>
              <a:t>différence dans le choix des matières premières et le mode de fabrication </a:t>
            </a:r>
          </a:p>
          <a:p>
            <a:pPr eaLnBrk="1" hangingPunct="1"/>
            <a:r>
              <a:rPr lang="fr-FR" sz="2000" smtClean="0">
                <a:cs typeface="Arial" charset="0"/>
              </a:rPr>
              <a:t>Les rhums sont obtenus par distillation d’un liquide fermenté : </a:t>
            </a:r>
          </a:p>
          <a:p>
            <a:pPr lvl="1" eaLnBrk="1" hangingPunct="1"/>
            <a:r>
              <a:rPr lang="fr-FR" sz="2000" b="1" smtClean="0">
                <a:cs typeface="Arial" charset="0"/>
              </a:rPr>
              <a:t>rhum agricole</a:t>
            </a:r>
            <a:r>
              <a:rPr lang="fr-FR" sz="2000" smtClean="0">
                <a:cs typeface="Arial" charset="0"/>
              </a:rPr>
              <a:t>:  vin obtenu par fermentation d’un jus de canne pressé appelé </a:t>
            </a:r>
            <a:r>
              <a:rPr lang="fr-FR" sz="2000" b="1" smtClean="0">
                <a:cs typeface="Arial" charset="0"/>
              </a:rPr>
              <a:t>vésou</a:t>
            </a:r>
            <a:endParaRPr lang="fr-FR" sz="2000" smtClean="0">
              <a:cs typeface="Arial" charset="0"/>
            </a:endParaRPr>
          </a:p>
          <a:p>
            <a:pPr lvl="1" eaLnBrk="1" hangingPunct="1"/>
            <a:r>
              <a:rPr lang="fr-FR" sz="2000" b="1" smtClean="0">
                <a:cs typeface="Arial" charset="0"/>
              </a:rPr>
              <a:t>rhum de sucrerie</a:t>
            </a:r>
            <a:r>
              <a:rPr lang="fr-FR" sz="2000" smtClean="0">
                <a:cs typeface="Arial" charset="0"/>
              </a:rPr>
              <a:t>, vin obtenu à partir de </a:t>
            </a:r>
            <a:r>
              <a:rPr lang="fr-FR" sz="2000" b="1" smtClean="0">
                <a:cs typeface="Arial" charset="0"/>
              </a:rPr>
              <a:t>mélasse</a:t>
            </a:r>
            <a:r>
              <a:rPr lang="fr-FR" sz="2000" smtClean="0">
                <a:cs typeface="Arial" charset="0"/>
              </a:rPr>
              <a:t>, provenant de la fabrication du sucre.</a:t>
            </a:r>
          </a:p>
          <a:p>
            <a:pPr eaLnBrk="1" hangingPunct="1"/>
            <a:r>
              <a:rPr lang="fr-FR" sz="2000" b="1" i="1" smtClean="0">
                <a:cs typeface="Arial" charset="0"/>
              </a:rPr>
              <a:t>Le rhum de sucrerie </a:t>
            </a:r>
            <a:r>
              <a:rPr lang="fr-FR" sz="2000" smtClean="0">
                <a:cs typeface="Arial" charset="0"/>
              </a:rPr>
              <a:t>représente aujourd’hui environ </a:t>
            </a:r>
            <a:r>
              <a:rPr lang="fr-FR" sz="2000" b="1" smtClean="0">
                <a:cs typeface="Arial" charset="0"/>
              </a:rPr>
              <a:t>90% de la production mondiale </a:t>
            </a:r>
            <a:r>
              <a:rPr lang="fr-FR" sz="2000" smtClean="0">
                <a:cs typeface="Arial" charset="0"/>
              </a:rPr>
              <a:t>de rhum.      </a:t>
            </a:r>
          </a:p>
          <a:p>
            <a:pPr eaLnBrk="1" hangingPunct="1"/>
            <a:r>
              <a:rPr lang="fr-FR" sz="2000" b="1" i="1" smtClean="0">
                <a:cs typeface="Arial" charset="0"/>
              </a:rPr>
              <a:t>Le rhum agricole</a:t>
            </a:r>
            <a:r>
              <a:rPr lang="fr-FR" sz="2000" smtClean="0">
                <a:cs typeface="Arial" charset="0"/>
              </a:rPr>
              <a:t>, essentiellement produit aux </a:t>
            </a:r>
            <a:r>
              <a:rPr lang="fr-FR" sz="2000" b="1" smtClean="0">
                <a:cs typeface="Arial" charset="0"/>
              </a:rPr>
              <a:t>Antilles françaises</a:t>
            </a:r>
            <a:r>
              <a:rPr lang="fr-FR" sz="2000" smtClean="0">
                <a:cs typeface="Arial" charset="0"/>
              </a:rPr>
              <a:t>, est reconnu pour la spécificité de son arôme, sa saveur et ses procédés de fabrication.  </a:t>
            </a:r>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41988" name="Image 4"/>
          <p:cNvPicPr>
            <a:picLocks noChangeAspect="1"/>
          </p:cNvPicPr>
          <p:nvPr/>
        </p:nvPicPr>
        <p:blipFill>
          <a:blip r:embed="rId2"/>
          <a:srcRect/>
          <a:stretch>
            <a:fillRect/>
          </a:stretch>
        </p:blipFill>
        <p:spPr bwMode="auto">
          <a:xfrm>
            <a:off x="107950" y="6021388"/>
            <a:ext cx="1517650" cy="755650"/>
          </a:xfrm>
          <a:prstGeom prst="rect">
            <a:avLst/>
          </a:prstGeom>
          <a:noFill/>
          <a:ln w="9525">
            <a:noFill/>
            <a:miter lim="800000"/>
            <a:headEnd/>
            <a:tailEnd/>
          </a:ln>
        </p:spPr>
      </p:pic>
      <p:pic>
        <p:nvPicPr>
          <p:cNvPr id="41989" name="Image 5"/>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p:cNvSpPr>
            <a:spLocks noGrp="1"/>
          </p:cNvSpPr>
          <p:nvPr>
            <p:ph type="title"/>
          </p:nvPr>
        </p:nvSpPr>
        <p:spPr/>
        <p:txBody>
          <a:bodyPr/>
          <a:lstStyle/>
          <a:p>
            <a:pPr eaLnBrk="1" hangingPunct="1"/>
            <a:r>
              <a:rPr lang="fr-FR" b="1" smtClean="0"/>
              <a:t>RHUM AGRICOLE</a:t>
            </a:r>
            <a:endParaRPr lang="fr-FR" smtClean="0"/>
          </a:p>
        </p:txBody>
      </p:sp>
      <p:sp>
        <p:nvSpPr>
          <p:cNvPr id="43010" name="Espace réservé du contenu 2"/>
          <p:cNvSpPr>
            <a:spLocks noGrp="1"/>
          </p:cNvSpPr>
          <p:nvPr>
            <p:ph idx="1"/>
          </p:nvPr>
        </p:nvSpPr>
        <p:spPr/>
        <p:txBody>
          <a:bodyPr/>
          <a:lstStyle/>
          <a:p>
            <a:pPr eaLnBrk="1" hangingPunct="1"/>
            <a:r>
              <a:rPr lang="fr-FR" b="1" smtClean="0"/>
              <a:t>Rhum agricole </a:t>
            </a:r>
            <a:r>
              <a:rPr lang="fr-FR" smtClean="0"/>
              <a:t>appelé aussi </a:t>
            </a:r>
            <a:r>
              <a:rPr lang="fr-FR" b="1" i="1" smtClean="0"/>
              <a:t>rhum z’habitant</a:t>
            </a:r>
            <a:endParaRPr lang="fr-FR" b="1" smtClean="0"/>
          </a:p>
          <a:p>
            <a:pPr eaLnBrk="1" hangingPunct="1"/>
            <a:r>
              <a:rPr lang="fr-FR" smtClean="0"/>
              <a:t>alcool de canne produit par fermentation et distillation du jus de la canne à sucre, le </a:t>
            </a:r>
            <a:r>
              <a:rPr lang="fr-FR" b="1" smtClean="0"/>
              <a:t>vesou</a:t>
            </a:r>
            <a:r>
              <a:rPr lang="fr-FR" smtClean="0"/>
              <a:t>. Il est distillé en Guadeloupe, en Martinique et plus récemment à la Réunion.</a:t>
            </a:r>
          </a:p>
          <a:p>
            <a:pPr eaLnBrk="1" hangingPunct="1"/>
            <a:r>
              <a:rPr lang="fr-FR" smtClean="0"/>
              <a:t>Il existe plusieurs variétés de rhum agricole :</a:t>
            </a:r>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43012" name="Image 4"/>
          <p:cNvPicPr>
            <a:picLocks noChangeAspect="1"/>
          </p:cNvPicPr>
          <p:nvPr/>
        </p:nvPicPr>
        <p:blipFill>
          <a:blip r:embed="rId2"/>
          <a:srcRect/>
          <a:stretch>
            <a:fillRect/>
          </a:stretch>
        </p:blipFill>
        <p:spPr bwMode="auto">
          <a:xfrm>
            <a:off x="107950" y="6021388"/>
            <a:ext cx="1517650" cy="755650"/>
          </a:xfrm>
          <a:prstGeom prst="rect">
            <a:avLst/>
          </a:prstGeom>
          <a:noFill/>
          <a:ln w="9525">
            <a:noFill/>
            <a:miter lim="800000"/>
            <a:headEnd/>
            <a:tailEnd/>
          </a:ln>
        </p:spPr>
      </p:pic>
      <p:pic>
        <p:nvPicPr>
          <p:cNvPr id="43013" name="Image 5"/>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p:cNvSpPr>
            <a:spLocks noGrp="1"/>
          </p:cNvSpPr>
          <p:nvPr>
            <p:ph type="title"/>
          </p:nvPr>
        </p:nvSpPr>
        <p:spPr/>
        <p:txBody>
          <a:bodyPr/>
          <a:lstStyle/>
          <a:p>
            <a:pPr eaLnBrk="1" hangingPunct="1"/>
            <a:r>
              <a:rPr lang="fr-FR" b="1" smtClean="0"/>
              <a:t>RHUM AGRICOLE</a:t>
            </a:r>
            <a:endParaRPr lang="fr-FR" smtClean="0"/>
          </a:p>
        </p:txBody>
      </p:sp>
      <p:sp>
        <p:nvSpPr>
          <p:cNvPr id="3" name="Espace réservé du contenu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fr-FR" b="1" dirty="0"/>
              <a:t>Le rhum blanc</a:t>
            </a:r>
            <a:r>
              <a:rPr lang="fr-FR" dirty="0"/>
              <a:t> : </a:t>
            </a:r>
            <a:r>
              <a:rPr lang="fr-FR" sz="2400" dirty="0" smtClean="0"/>
              <a:t>rhums </a:t>
            </a:r>
            <a:r>
              <a:rPr lang="fr-FR" sz="2400" dirty="0"/>
              <a:t>blancs agricoles </a:t>
            </a:r>
            <a:r>
              <a:rPr lang="fr-FR" sz="2400" dirty="0" smtClean="0"/>
              <a:t>titrent de </a:t>
            </a:r>
            <a:r>
              <a:rPr lang="fr-FR" sz="2400" dirty="0"/>
              <a:t>40, </a:t>
            </a:r>
            <a:r>
              <a:rPr lang="fr-FR" sz="2400" dirty="0" smtClean="0"/>
              <a:t>à 55</a:t>
            </a:r>
            <a:r>
              <a:rPr lang="fr-FR" sz="2400" dirty="0"/>
              <a:t>°. </a:t>
            </a:r>
            <a:r>
              <a:rPr lang="fr-FR" sz="2400" dirty="0" smtClean="0"/>
              <a:t/>
            </a:r>
            <a:br>
              <a:rPr lang="fr-FR" sz="2400" dirty="0" smtClean="0"/>
            </a:br>
            <a:r>
              <a:rPr lang="fr-FR" sz="2400" dirty="0" smtClean="0"/>
              <a:t>La </a:t>
            </a:r>
            <a:r>
              <a:rPr lang="fr-FR" sz="2400" dirty="0"/>
              <a:t>réduction du degré d’alcool </a:t>
            </a:r>
            <a:r>
              <a:rPr lang="fr-FR" sz="2400" dirty="0" smtClean="0"/>
              <a:t>s’effectuant </a:t>
            </a:r>
            <a:r>
              <a:rPr lang="fr-FR" sz="2400" dirty="0"/>
              <a:t>avec de l’eau distillée ou bien avec de l’eau de source. </a:t>
            </a:r>
            <a:r>
              <a:rPr lang="fr-FR" sz="2400" dirty="0" smtClean="0"/>
              <a:t/>
            </a:r>
            <a:br>
              <a:rPr lang="fr-FR" sz="2400" dirty="0" smtClean="0"/>
            </a:br>
            <a:r>
              <a:rPr lang="fr-FR" sz="2400" dirty="0" smtClean="0"/>
              <a:t>C’est </a:t>
            </a:r>
            <a:r>
              <a:rPr lang="fr-FR" sz="2400" dirty="0"/>
              <a:t>un produit qui respire encore la canne à sucre fraîchement coupée et en garde intact tous les arômes. Le rhum blanc est </a:t>
            </a:r>
            <a:r>
              <a:rPr lang="fr-FR" sz="2400" dirty="0" smtClean="0"/>
              <a:t>fruité </a:t>
            </a:r>
            <a:r>
              <a:rPr lang="fr-FR" sz="2400" dirty="0"/>
              <a:t>et </a:t>
            </a:r>
            <a:r>
              <a:rPr lang="fr-FR" sz="2400" dirty="0" smtClean="0"/>
              <a:t>parfumé</a:t>
            </a:r>
            <a:r>
              <a:rPr lang="fr-FR" sz="2400" dirty="0"/>
              <a:t>. </a:t>
            </a:r>
            <a:br>
              <a:rPr lang="fr-FR" sz="2400" dirty="0"/>
            </a:br>
            <a:r>
              <a:rPr lang="fr-FR" sz="2400" dirty="0" smtClean="0"/>
              <a:t>Le </a:t>
            </a:r>
            <a:r>
              <a:rPr lang="fr-FR" sz="2400" dirty="0"/>
              <a:t>rhum blanc agricole est  l’</a:t>
            </a:r>
            <a:r>
              <a:rPr lang="fr-FR" sz="2400" b="1" dirty="0"/>
              <a:t>âme du « Ti-Punch » </a:t>
            </a:r>
            <a:r>
              <a:rPr lang="fr-FR" sz="2400" dirty="0"/>
              <a:t>mélange savant de rhum, sucre de canne et citron vert.</a:t>
            </a:r>
          </a:p>
          <a:p>
            <a:pPr eaLnBrk="1" fontAlgn="auto" hangingPunct="1">
              <a:spcAft>
                <a:spcPts val="0"/>
              </a:spcAft>
              <a:buFont typeface="Arial" pitchFamily="34" charset="0"/>
              <a:buChar char="•"/>
              <a:defRPr/>
            </a:pPr>
            <a:r>
              <a:rPr lang="fr-FR" b="1" dirty="0"/>
              <a:t>Le rhum paille ou doré</a:t>
            </a:r>
            <a:r>
              <a:rPr lang="fr-FR" dirty="0"/>
              <a:t> </a:t>
            </a:r>
            <a:r>
              <a:rPr lang="fr-FR" sz="2400" dirty="0"/>
              <a:t>: le rhum paille </a:t>
            </a:r>
            <a:r>
              <a:rPr lang="fr-FR" sz="2400" b="1" dirty="0"/>
              <a:t>séjourne 12 mois en foudres de chêne</a:t>
            </a:r>
            <a:r>
              <a:rPr lang="fr-FR" sz="2400" dirty="0"/>
              <a:t>, ce qui lui confère une couleur jaune… de paille</a:t>
            </a:r>
            <a:r>
              <a:rPr lang="fr-FR" sz="2400" dirty="0" smtClean="0"/>
              <a:t>.</a:t>
            </a:r>
            <a:endParaRPr lang="fr-FR" sz="2400" dirty="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44036" name="Image 4"/>
          <p:cNvPicPr>
            <a:picLocks noChangeAspect="1"/>
          </p:cNvPicPr>
          <p:nvPr/>
        </p:nvPicPr>
        <p:blipFill>
          <a:blip r:embed="rId2"/>
          <a:srcRect/>
          <a:stretch>
            <a:fillRect/>
          </a:stretch>
        </p:blipFill>
        <p:spPr bwMode="auto">
          <a:xfrm>
            <a:off x="107950" y="6021388"/>
            <a:ext cx="1517650" cy="755650"/>
          </a:xfrm>
          <a:prstGeom prst="rect">
            <a:avLst/>
          </a:prstGeom>
          <a:noFill/>
          <a:ln w="9525">
            <a:noFill/>
            <a:miter lim="800000"/>
            <a:headEnd/>
            <a:tailEnd/>
          </a:ln>
        </p:spPr>
      </p:pic>
      <p:pic>
        <p:nvPicPr>
          <p:cNvPr id="44037" name="Image 5"/>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Evaluation	</a:t>
            </a:r>
            <a:endParaRPr lang="fr-FR" dirty="0"/>
          </a:p>
        </p:txBody>
      </p:sp>
      <p:sp>
        <p:nvSpPr>
          <p:cNvPr id="3" name="Espace réservé du contenu 2"/>
          <p:cNvSpPr>
            <a:spLocks noGrp="1"/>
          </p:cNvSpPr>
          <p:nvPr>
            <p:ph idx="1"/>
          </p:nvPr>
        </p:nvSpPr>
        <p:spPr/>
        <p:txBody>
          <a:bodyPr/>
          <a:lstStyle/>
          <a:p>
            <a:r>
              <a:rPr lang="fr-FR" b="1" dirty="0" smtClean="0"/>
              <a:t>Mini test sur les Rhums et les Whiskies</a:t>
            </a:r>
          </a:p>
          <a:p>
            <a:pPr lvl="1"/>
            <a:r>
              <a:rPr lang="fr-FR" dirty="0" smtClean="0"/>
              <a:t>10 minutes pour répondre aux questions.</a:t>
            </a:r>
          </a:p>
          <a:p>
            <a:pPr lvl="1"/>
            <a:r>
              <a:rPr lang="fr-FR" dirty="0" smtClean="0"/>
              <a:t>Correction après.</a:t>
            </a:r>
            <a:endParaRPr lang="fr-FR" dirty="0"/>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e la date 4"/>
          <p:cNvSpPr>
            <a:spLocks noGrp="1"/>
          </p:cNvSpPr>
          <p:nvPr>
            <p:ph type="dt" sz="half" idx="10"/>
          </p:nvPr>
        </p:nvSpPr>
        <p:spPr/>
        <p:txBody>
          <a:bodyPr/>
          <a:lstStyle/>
          <a:p>
            <a:pPr>
              <a:defRPr/>
            </a:pPr>
            <a:fld id="{C7399CF6-6F9B-4FC1-B150-18A134756182}" type="datetime11">
              <a:rPr lang="fr-FR" smtClean="0"/>
              <a:t>17:08:35</a:t>
            </a:fld>
            <a:endParaRPr lang="fr-FR"/>
          </a:p>
        </p:txBody>
      </p:sp>
    </p:spTree>
    <p:extLst>
      <p:ext uri="{BB962C8B-B14F-4D97-AF65-F5344CB8AC3E}">
        <p14:creationId xmlns:p14="http://schemas.microsoft.com/office/powerpoint/2010/main" val="70128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p:txBody>
          <a:bodyPr/>
          <a:lstStyle/>
          <a:p>
            <a:pPr eaLnBrk="1" hangingPunct="1"/>
            <a:r>
              <a:rPr lang="fr-FR" b="1" smtClean="0"/>
              <a:t>RHUM AGRICOLE</a:t>
            </a:r>
            <a:endParaRPr lang="fr-FR" smtClean="0"/>
          </a:p>
        </p:txBody>
      </p:sp>
      <p:sp>
        <p:nvSpPr>
          <p:cNvPr id="45058" name="Espace réservé du contenu 2"/>
          <p:cNvSpPr>
            <a:spLocks noGrp="1"/>
          </p:cNvSpPr>
          <p:nvPr>
            <p:ph idx="1"/>
          </p:nvPr>
        </p:nvSpPr>
        <p:spPr/>
        <p:txBody>
          <a:bodyPr/>
          <a:lstStyle/>
          <a:p>
            <a:pPr eaLnBrk="1" hangingPunct="1"/>
            <a:r>
              <a:rPr lang="fr-FR" b="1" smtClean="0"/>
              <a:t>Le rhum ambré</a:t>
            </a:r>
            <a:r>
              <a:rPr lang="fr-FR" smtClean="0"/>
              <a:t> </a:t>
            </a:r>
            <a:r>
              <a:rPr lang="fr-FR" sz="2400" smtClean="0"/>
              <a:t>: rhum ambré séjourne de </a:t>
            </a:r>
            <a:r>
              <a:rPr lang="fr-FR" sz="2400" b="1" smtClean="0"/>
              <a:t>18 à 24 mois en foudres de chêne</a:t>
            </a:r>
            <a:r>
              <a:rPr lang="fr-FR" sz="2400" smtClean="0"/>
              <a:t>, on parle aussi de «</a:t>
            </a:r>
            <a:r>
              <a:rPr lang="fr-FR" sz="2400" b="1" smtClean="0"/>
              <a:t> rhum élevé sous bois</a:t>
            </a:r>
            <a:r>
              <a:rPr lang="fr-FR" sz="2400" smtClean="0"/>
              <a:t> ».  </a:t>
            </a:r>
            <a:br>
              <a:rPr lang="fr-FR" sz="2400" smtClean="0"/>
            </a:br>
            <a:r>
              <a:rPr lang="fr-FR" sz="2400" smtClean="0"/>
              <a:t>Le bois donne sa couleur, qui reste toujours légère, </a:t>
            </a:r>
            <a:br>
              <a:rPr lang="fr-FR" sz="2400" smtClean="0"/>
            </a:br>
            <a:r>
              <a:rPr lang="fr-FR" sz="2400" smtClean="0"/>
              <a:t>ses arômes et ses goûts bien caractéristiques. </a:t>
            </a:r>
            <a:br>
              <a:rPr lang="fr-FR" sz="2400" smtClean="0"/>
            </a:br>
            <a:r>
              <a:rPr lang="fr-FR" sz="2400" smtClean="0"/>
              <a:t>Ce rhum possède la fraîcheur du rhum blanc, mais ayant acquis du corps et du gras il se rapproche du rhum vieux.</a:t>
            </a:r>
          </a:p>
          <a:p>
            <a:pPr eaLnBrk="1" hangingPunct="1"/>
            <a:endParaRPr lang="fr-FR" sz="2400" smtClean="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45060" name="Image 4"/>
          <p:cNvPicPr>
            <a:picLocks noChangeAspect="1"/>
          </p:cNvPicPr>
          <p:nvPr/>
        </p:nvPicPr>
        <p:blipFill>
          <a:blip r:embed="rId2"/>
          <a:srcRect/>
          <a:stretch>
            <a:fillRect/>
          </a:stretch>
        </p:blipFill>
        <p:spPr bwMode="auto">
          <a:xfrm>
            <a:off x="107950" y="6021388"/>
            <a:ext cx="1517650" cy="755650"/>
          </a:xfrm>
          <a:prstGeom prst="rect">
            <a:avLst/>
          </a:prstGeom>
          <a:noFill/>
          <a:ln w="9525">
            <a:noFill/>
            <a:miter lim="800000"/>
            <a:headEnd/>
            <a:tailEnd/>
          </a:ln>
        </p:spPr>
      </p:pic>
      <p:pic>
        <p:nvPicPr>
          <p:cNvPr id="45061" name="Image 5"/>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1"/>
          <p:cNvSpPr>
            <a:spLocks noGrp="1"/>
          </p:cNvSpPr>
          <p:nvPr>
            <p:ph type="title"/>
          </p:nvPr>
        </p:nvSpPr>
        <p:spPr/>
        <p:txBody>
          <a:bodyPr/>
          <a:lstStyle/>
          <a:p>
            <a:pPr eaLnBrk="1" hangingPunct="1"/>
            <a:r>
              <a:rPr lang="fr-FR" b="1" smtClean="0"/>
              <a:t>RHUM AGRICOLE</a:t>
            </a:r>
            <a:endParaRPr lang="fr-FR" smtClean="0"/>
          </a:p>
        </p:txBody>
      </p:sp>
      <p:sp>
        <p:nvSpPr>
          <p:cNvPr id="3" name="Espace réservé du contenu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fr-FR" sz="4600" b="1" dirty="0"/>
              <a:t>Les rhums vieux </a:t>
            </a:r>
            <a:r>
              <a:rPr lang="fr-FR" dirty="0"/>
              <a:t>: </a:t>
            </a:r>
            <a:r>
              <a:rPr lang="fr-FR" sz="3400" dirty="0"/>
              <a:t>rhum vieux séjournant au minimum </a:t>
            </a:r>
            <a:r>
              <a:rPr lang="fr-FR" sz="3400" b="1" dirty="0"/>
              <a:t>3 ans dans de petits fûts de chêne</a:t>
            </a:r>
            <a:r>
              <a:rPr lang="fr-FR" sz="3400" dirty="0"/>
              <a:t>. Pendant le vieillissement, </a:t>
            </a:r>
            <a:br>
              <a:rPr lang="fr-FR" sz="3400" dirty="0"/>
            </a:br>
            <a:r>
              <a:rPr lang="fr-FR" sz="3400" dirty="0"/>
              <a:t>l’alcool se bonifie </a:t>
            </a:r>
            <a:br>
              <a:rPr lang="fr-FR" sz="3400" dirty="0"/>
            </a:br>
            <a:r>
              <a:rPr lang="fr-FR" sz="3400" dirty="0"/>
              <a:t>le goût s’affine, </a:t>
            </a:r>
            <a:br>
              <a:rPr lang="fr-FR" sz="3400" dirty="0"/>
            </a:br>
            <a:r>
              <a:rPr lang="fr-FR" sz="3400" dirty="0"/>
              <a:t>les angles s’arrondissent. </a:t>
            </a:r>
            <a:br>
              <a:rPr lang="fr-FR" sz="3400" dirty="0"/>
            </a:br>
            <a:r>
              <a:rPr lang="fr-FR" sz="3400" dirty="0"/>
              <a:t>Les tanins légers des fûts n’écrasent pas la délicatesse des rhums agricoles qui gardent toute leur personnalité, leur fougue et leur caractère. </a:t>
            </a:r>
            <a:br>
              <a:rPr lang="fr-FR" sz="3400" dirty="0"/>
            </a:br>
            <a:r>
              <a:rPr lang="fr-FR" sz="3400" dirty="0"/>
              <a:t>Le climat tropical des zones de production de rhum permet un vieillissement accéléré dû à la chaleur et une « </a:t>
            </a:r>
            <a:r>
              <a:rPr lang="fr-FR" sz="3400" b="1" dirty="0"/>
              <a:t>part des anges</a:t>
            </a:r>
            <a:r>
              <a:rPr lang="fr-FR" sz="3400" dirty="0"/>
              <a:t> » plus importante que pour d’autres spiritueux. La « part des anges » représente les vapeurs d’alcool qui se dégagent lors de ces années de vieillissement. Le rhum vieux s’apprécie en digestif.</a:t>
            </a:r>
          </a:p>
          <a:p>
            <a:pPr eaLnBrk="1" fontAlgn="auto" hangingPunct="1">
              <a:spcAft>
                <a:spcPts val="0"/>
              </a:spcAft>
              <a:buFont typeface="Arial" pitchFamily="34" charset="0"/>
              <a:buChar char="•"/>
              <a:defRPr/>
            </a:pPr>
            <a:endParaRPr lang="fr-FR" dirty="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46084" name="Image 4"/>
          <p:cNvPicPr>
            <a:picLocks noChangeAspect="1"/>
          </p:cNvPicPr>
          <p:nvPr/>
        </p:nvPicPr>
        <p:blipFill>
          <a:blip r:embed="rId2"/>
          <a:srcRect/>
          <a:stretch>
            <a:fillRect/>
          </a:stretch>
        </p:blipFill>
        <p:spPr bwMode="auto">
          <a:xfrm>
            <a:off x="107950" y="6021388"/>
            <a:ext cx="1517650" cy="755650"/>
          </a:xfrm>
          <a:prstGeom prst="rect">
            <a:avLst/>
          </a:prstGeom>
          <a:noFill/>
          <a:ln w="9525">
            <a:noFill/>
            <a:miter lim="800000"/>
            <a:headEnd/>
            <a:tailEnd/>
          </a:ln>
        </p:spPr>
      </p:pic>
      <p:pic>
        <p:nvPicPr>
          <p:cNvPr id="46085" name="Image 5"/>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p:cNvSpPr>
            <a:spLocks noGrp="1"/>
          </p:cNvSpPr>
          <p:nvPr>
            <p:ph type="title"/>
          </p:nvPr>
        </p:nvSpPr>
        <p:spPr/>
        <p:txBody>
          <a:bodyPr/>
          <a:lstStyle/>
          <a:p>
            <a:pPr eaLnBrk="1" hangingPunct="1"/>
            <a:r>
              <a:rPr lang="fr-FR" b="1" smtClean="0"/>
              <a:t>RHUMS DU MONDE</a:t>
            </a:r>
            <a:endParaRPr lang="fr-FR" smtClean="0"/>
          </a:p>
        </p:txBody>
      </p:sp>
      <p:sp>
        <p:nvSpPr>
          <p:cNvPr id="3" name="Espace réservé du contenu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fr-FR" dirty="0" smtClean="0"/>
              <a:t>Ces </a:t>
            </a:r>
            <a:r>
              <a:rPr lang="fr-FR" dirty="0"/>
              <a:t>rhums aux origines variés sont généralement </a:t>
            </a:r>
            <a:r>
              <a:rPr lang="fr-FR" b="1" dirty="0"/>
              <a:t>issus de la fermentation des mélasses de sucrerie</a:t>
            </a:r>
            <a:r>
              <a:rPr lang="fr-FR" dirty="0"/>
              <a:t>. On les appelle aussi les rhums «</a:t>
            </a:r>
            <a:r>
              <a:rPr lang="fr-FR" b="1" dirty="0"/>
              <a:t> légers</a:t>
            </a:r>
            <a:r>
              <a:rPr lang="fr-FR" dirty="0"/>
              <a:t> » en raison de leur teneur en substances volatiles inférieurs aux rhums traditionnels.</a:t>
            </a:r>
          </a:p>
          <a:p>
            <a:pPr eaLnBrk="1" fontAlgn="auto" hangingPunct="1">
              <a:spcAft>
                <a:spcPts val="0"/>
              </a:spcAft>
              <a:buFont typeface="Arial" pitchFamily="34" charset="0"/>
              <a:buChar char="•"/>
              <a:defRPr/>
            </a:pPr>
            <a:r>
              <a:rPr lang="fr-FR" dirty="0"/>
              <a:t>Dans les pays hispaniques comme à Cuba, ils prennent la dénomination « </a:t>
            </a:r>
            <a:r>
              <a:rPr lang="fr-FR" b="1" dirty="0"/>
              <a:t>Ron</a:t>
            </a:r>
            <a:r>
              <a:rPr lang="fr-FR" dirty="0"/>
              <a:t> ».</a:t>
            </a:r>
            <a:br>
              <a:rPr lang="fr-FR" dirty="0"/>
            </a:br>
            <a:r>
              <a:rPr lang="fr-FR" dirty="0"/>
              <a:t>Dans les îles sous influence britannique, ils prennent la dénomination « </a:t>
            </a:r>
            <a:r>
              <a:rPr lang="fr-FR" b="1" dirty="0" err="1"/>
              <a:t>Rum</a:t>
            </a:r>
            <a:r>
              <a:rPr lang="fr-FR" dirty="0"/>
              <a:t> ».</a:t>
            </a:r>
          </a:p>
          <a:p>
            <a:pPr eaLnBrk="1" fontAlgn="auto" hangingPunct="1">
              <a:spcAft>
                <a:spcPts val="0"/>
              </a:spcAft>
              <a:buFont typeface="Arial" pitchFamily="34" charset="0"/>
              <a:buChar char="•"/>
              <a:defRPr/>
            </a:pPr>
            <a:r>
              <a:rPr lang="fr-FR" dirty="0"/>
              <a:t>Certains de ces rhums sont </a:t>
            </a:r>
            <a:r>
              <a:rPr lang="fr-FR" b="1" dirty="0"/>
              <a:t>vieillis en fut de chêne</a:t>
            </a:r>
            <a:r>
              <a:rPr lang="fr-FR" dirty="0"/>
              <a:t>. A Cuba, les vieux rhums affichent en moyenne sept années de maturation en fût et offrent un goût intense. Ils nécessitent différentes phases de vieillissement, d’assemblage et de sélection. Le choix des fûts est crucial car le bois donne une couleur, un arôme et une complexité propre au produit.</a:t>
            </a:r>
          </a:p>
          <a:p>
            <a:pPr eaLnBrk="1" fontAlgn="auto" hangingPunct="1">
              <a:spcAft>
                <a:spcPts val="0"/>
              </a:spcAft>
              <a:buFont typeface="Arial" pitchFamily="34" charset="0"/>
              <a:buChar char="•"/>
              <a:defRPr/>
            </a:pPr>
            <a:endParaRPr lang="fr-FR" dirty="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47108" name="Image 4"/>
          <p:cNvPicPr>
            <a:picLocks noChangeAspect="1"/>
          </p:cNvPicPr>
          <p:nvPr/>
        </p:nvPicPr>
        <p:blipFill>
          <a:blip r:embed="rId2"/>
          <a:srcRect/>
          <a:stretch>
            <a:fillRect/>
          </a:stretch>
        </p:blipFill>
        <p:spPr bwMode="auto">
          <a:xfrm>
            <a:off x="107950" y="6021388"/>
            <a:ext cx="1517650" cy="755650"/>
          </a:xfrm>
          <a:prstGeom prst="rect">
            <a:avLst/>
          </a:prstGeom>
          <a:noFill/>
          <a:ln w="9525">
            <a:noFill/>
            <a:miter lim="800000"/>
            <a:headEnd/>
            <a:tailEnd/>
          </a:ln>
        </p:spPr>
      </p:pic>
      <p:pic>
        <p:nvPicPr>
          <p:cNvPr id="47109" name="Image 5"/>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Le Rhum</a:t>
            </a:r>
            <a:br>
              <a:rPr lang="fr-FR" dirty="0" smtClean="0"/>
            </a:br>
            <a:r>
              <a:rPr lang="fr-FR" dirty="0" smtClean="0"/>
              <a:t>La Dégustation</a:t>
            </a:r>
            <a:endParaRPr lang="fr-FR" dirty="0"/>
          </a:p>
        </p:txBody>
      </p:sp>
      <p:pic>
        <p:nvPicPr>
          <p:cNvPr id="7" name="Espace réservé du contenu 6"/>
          <p:cNvPicPr>
            <a:picLocks noGrp="1" noChangeAspect="1"/>
          </p:cNvPicPr>
          <p:nvPr>
            <p:ph idx="1"/>
          </p:nvPr>
        </p:nvPicPr>
        <p:blipFill>
          <a:blip r:embed="rId2"/>
          <a:srcRect/>
          <a:stretch>
            <a:fillRect/>
          </a:stretch>
        </p:blipFill>
        <p:spPr>
          <a:xfrm>
            <a:off x="971550" y="1989138"/>
            <a:ext cx="2686050" cy="2016125"/>
          </a:xfrm>
        </p:spPr>
      </p:pic>
      <p:pic>
        <p:nvPicPr>
          <p:cNvPr id="48131" name="Image 3"/>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pic>
        <p:nvPicPr>
          <p:cNvPr id="48132" name="Image 4"/>
          <p:cNvPicPr>
            <a:picLocks noChangeAspect="1"/>
          </p:cNvPicPr>
          <p:nvPr/>
        </p:nvPicPr>
        <p:blipFill>
          <a:blip r:embed="rId4"/>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sp>
        <p:nvSpPr>
          <p:cNvPr id="25" name="ZoneTexte 24"/>
          <p:cNvSpPr txBox="1">
            <a:spLocks noChangeArrowheads="1"/>
          </p:cNvSpPr>
          <p:nvPr/>
        </p:nvSpPr>
        <p:spPr bwMode="auto">
          <a:xfrm>
            <a:off x="3924300" y="2060575"/>
            <a:ext cx="4679950" cy="2678113"/>
          </a:xfrm>
          <a:prstGeom prst="rect">
            <a:avLst/>
          </a:prstGeom>
          <a:noFill/>
          <a:ln w="9525">
            <a:noFill/>
            <a:miter lim="800000"/>
            <a:headEnd/>
            <a:tailEnd/>
          </a:ln>
        </p:spPr>
        <p:txBody>
          <a:bodyPr>
            <a:spAutoFit/>
          </a:bodyPr>
          <a:lstStyle/>
          <a:p>
            <a:r>
              <a:rPr lang="fr-FR" sz="2400" b="1">
                <a:latin typeface="Calibri" pitchFamily="34" charset="0"/>
              </a:rPr>
              <a:t>LES COCKTAILS</a:t>
            </a:r>
          </a:p>
          <a:p>
            <a:r>
              <a:rPr lang="fr-FR">
                <a:latin typeface="Calibri" pitchFamily="34" charset="0"/>
              </a:rPr>
              <a:t>A présent, vous êtes incollables sur le Rhum ! Alors, à vos cocktails !</a:t>
            </a:r>
            <a:br>
              <a:rPr lang="fr-FR">
                <a:latin typeface="Calibri" pitchFamily="34" charset="0"/>
              </a:rPr>
            </a:br>
            <a:r>
              <a:rPr lang="fr-FR">
                <a:latin typeface="Calibri" pitchFamily="34" charset="0"/>
              </a:rPr>
              <a:t>Voici quelques classiques à base de rhum.</a:t>
            </a:r>
          </a:p>
          <a:p>
            <a:r>
              <a:rPr lang="fr-FR" b="1">
                <a:latin typeface="Calibri" pitchFamily="34" charset="0"/>
              </a:rPr>
              <a:t>Mojito       Bajan Cooler</a:t>
            </a:r>
            <a:br>
              <a:rPr lang="fr-FR" b="1">
                <a:latin typeface="Calibri" pitchFamily="34" charset="0"/>
              </a:rPr>
            </a:br>
            <a:endParaRPr lang="fr-FR" b="1">
              <a:latin typeface="Calibri" pitchFamily="34" charset="0"/>
            </a:endParaRPr>
          </a:p>
          <a:p>
            <a:r>
              <a:rPr lang="fr-FR" b="1">
                <a:latin typeface="Calibri" pitchFamily="34" charset="0"/>
              </a:rPr>
              <a:t>Le Zouc      Le Planteur Mango</a:t>
            </a:r>
            <a:br>
              <a:rPr lang="fr-FR" b="1">
                <a:latin typeface="Calibri" pitchFamily="34" charset="0"/>
              </a:rPr>
            </a:br>
            <a:endParaRPr lang="fr-FR">
              <a:latin typeface="Calibri" pitchFamily="34" charset="0"/>
            </a:endParaRPr>
          </a:p>
          <a:p>
            <a:r>
              <a:rPr lang="fr-FR" b="1">
                <a:latin typeface="Calibri" pitchFamily="34" charset="0"/>
              </a:rPr>
              <a:t>Ti’ Punch ………………………….</a:t>
            </a:r>
            <a:endParaRPr lang="fr-FR">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a:t>Le Rhum</a:t>
            </a:r>
            <a:br>
              <a:rPr lang="fr-FR" dirty="0"/>
            </a:br>
            <a:r>
              <a:rPr lang="fr-FR" dirty="0"/>
              <a:t>La Dégustation</a:t>
            </a:r>
          </a:p>
        </p:txBody>
      </p:sp>
      <p:sp>
        <p:nvSpPr>
          <p:cNvPr id="3" name="Espace réservé du contenu 2"/>
          <p:cNvSpPr>
            <a:spLocks noGrp="1"/>
          </p:cNvSpPr>
          <p:nvPr>
            <p:ph idx="1"/>
          </p:nvPr>
        </p:nvSpPr>
        <p:spPr>
          <a:xfrm>
            <a:off x="457200" y="1484313"/>
            <a:ext cx="8229600" cy="4525962"/>
          </a:xfrm>
        </p:spPr>
        <p:txBody>
          <a:bodyPr rtlCol="0">
            <a:normAutofit fontScale="47500" lnSpcReduction="20000"/>
          </a:bodyPr>
          <a:lstStyle/>
          <a:p>
            <a:pPr eaLnBrk="1" fontAlgn="auto" hangingPunct="1">
              <a:spcAft>
                <a:spcPts val="0"/>
              </a:spcAft>
              <a:buFont typeface="Arial" pitchFamily="34" charset="0"/>
              <a:buChar char="•"/>
              <a:defRPr/>
            </a:pPr>
            <a:r>
              <a:rPr lang="fr-FR" sz="5100" b="1" dirty="0"/>
              <a:t>LE PUNCH &amp; LE RHUM ARRANGE</a:t>
            </a:r>
          </a:p>
          <a:p>
            <a:pPr eaLnBrk="1" fontAlgn="auto" hangingPunct="1">
              <a:spcAft>
                <a:spcPts val="0"/>
              </a:spcAft>
              <a:buFont typeface="Arial" pitchFamily="34" charset="0"/>
              <a:buChar char="•"/>
              <a:defRPr/>
            </a:pPr>
            <a:endParaRPr lang="fr-FR" dirty="0" smtClean="0"/>
          </a:p>
          <a:p>
            <a:pPr eaLnBrk="1" fontAlgn="auto" hangingPunct="1">
              <a:spcAft>
                <a:spcPts val="0"/>
              </a:spcAft>
              <a:buFont typeface="Arial" pitchFamily="34" charset="0"/>
              <a:buChar char="•"/>
              <a:defRPr/>
            </a:pPr>
            <a:r>
              <a:rPr lang="fr-FR" sz="4200" dirty="0" smtClean="0"/>
              <a:t>Le </a:t>
            </a:r>
            <a:r>
              <a:rPr lang="fr-FR" sz="4200" b="1" dirty="0"/>
              <a:t>rhum arrangé</a:t>
            </a:r>
            <a:r>
              <a:rPr lang="fr-FR" sz="4200" dirty="0"/>
              <a:t> est une préparation de rhum dans lequel ont macéré divers ingrédients tels que des feuilles ou des fruits. C’est une spécialité de la Réunion et de Madagascar. </a:t>
            </a:r>
            <a:br>
              <a:rPr lang="fr-FR" sz="4200" dirty="0"/>
            </a:br>
            <a:r>
              <a:rPr lang="fr-FR" sz="4200" dirty="0" smtClean="0"/>
              <a:t>Il </a:t>
            </a:r>
            <a:r>
              <a:rPr lang="fr-FR" sz="4200" dirty="0"/>
              <a:t>est de tradition à la Réunion d’agrémenter le rhum blanc traditionnel avec des épices, des feuilles, des écorces, ou des fruits. </a:t>
            </a:r>
            <a:br>
              <a:rPr lang="fr-FR" sz="4200" dirty="0"/>
            </a:br>
            <a:r>
              <a:rPr lang="fr-FR" sz="4200" dirty="0" smtClean="0"/>
              <a:t>Les </a:t>
            </a:r>
            <a:r>
              <a:rPr lang="fr-FR" sz="4200" dirty="0"/>
              <a:t>meilleurs rhums arrangés sont âgés de plus de 6 mois à 2 ans (il n’y pas de limite).</a:t>
            </a:r>
          </a:p>
          <a:p>
            <a:pPr eaLnBrk="1" fontAlgn="auto" hangingPunct="1">
              <a:spcAft>
                <a:spcPts val="0"/>
              </a:spcAft>
              <a:buFont typeface="Arial" pitchFamily="34" charset="0"/>
              <a:buChar char="•"/>
              <a:defRPr/>
            </a:pPr>
            <a:r>
              <a:rPr lang="fr-FR" sz="4200" dirty="0"/>
              <a:t>Le terme </a:t>
            </a:r>
            <a:r>
              <a:rPr lang="fr-FR" sz="4200" b="1" dirty="0"/>
              <a:t>« punch »</a:t>
            </a:r>
            <a:r>
              <a:rPr lang="fr-FR" sz="4200" dirty="0"/>
              <a:t> vient d’un mot en hindoustani, « </a:t>
            </a:r>
            <a:r>
              <a:rPr lang="fr-FR" sz="4200" dirty="0" err="1"/>
              <a:t>pãnch</a:t>
            </a:r>
            <a:r>
              <a:rPr lang="fr-FR" sz="4200" dirty="0"/>
              <a:t> »  et signifie « cinq » car la boisson était traditionnellement préparée avec cinq ingrédients. </a:t>
            </a:r>
            <a:br>
              <a:rPr lang="fr-FR" sz="4200" dirty="0"/>
            </a:br>
            <a:r>
              <a:rPr lang="fr-FR" sz="4200" dirty="0" smtClean="0"/>
              <a:t>Les </a:t>
            </a:r>
            <a:r>
              <a:rPr lang="fr-FR" sz="4200" dirty="0"/>
              <a:t>Français adoptèrent la boisson mais en transformant l’orthographe : le « punch » anglais devint le « </a:t>
            </a:r>
            <a:r>
              <a:rPr lang="fr-FR" sz="4200" dirty="0" err="1"/>
              <a:t>ponche</a:t>
            </a:r>
            <a:r>
              <a:rPr lang="fr-FR" sz="4200" dirty="0"/>
              <a:t> ». </a:t>
            </a:r>
            <a:endParaRPr lang="fr-FR" sz="4200" dirty="0" smtClean="0"/>
          </a:p>
          <a:p>
            <a:pPr marL="0" indent="0" eaLnBrk="1" fontAlgn="auto" hangingPunct="1">
              <a:spcAft>
                <a:spcPts val="0"/>
              </a:spcAft>
              <a:buFont typeface="Arial" pitchFamily="34" charset="0"/>
              <a:buNone/>
              <a:defRPr/>
            </a:pPr>
            <a:endParaRPr lang="fr-FR" sz="4200" dirty="0" smtClean="0"/>
          </a:p>
          <a:p>
            <a:pPr eaLnBrk="1" fontAlgn="auto" hangingPunct="1">
              <a:spcAft>
                <a:spcPts val="0"/>
              </a:spcAft>
              <a:buFont typeface="Arial" pitchFamily="34" charset="0"/>
              <a:buChar char="•"/>
              <a:defRPr/>
            </a:pPr>
            <a:r>
              <a:rPr lang="fr-FR" sz="2900" i="1" dirty="0" smtClean="0"/>
              <a:t>Pour </a:t>
            </a:r>
            <a:r>
              <a:rPr lang="fr-FR" sz="2900" i="1" dirty="0"/>
              <a:t>préserver le commerce du Cognac, l’importation du rhum de Martinique fut interdite jusqu’en 1830 . Mais à cette date, la mode du « </a:t>
            </a:r>
            <a:r>
              <a:rPr lang="fr-FR" sz="2900" i="1" dirty="0" err="1"/>
              <a:t>ponche</a:t>
            </a:r>
            <a:r>
              <a:rPr lang="fr-FR" sz="2900" i="1" dirty="0"/>
              <a:t> » déferla sur la France et l’on adopta les recettes anglaises ; l’apéritif se transforma en  cocktail et le </a:t>
            </a:r>
            <a:r>
              <a:rPr lang="fr-FR" sz="2900" i="1" dirty="0" err="1"/>
              <a:t>ponche</a:t>
            </a:r>
            <a:r>
              <a:rPr lang="fr-FR" sz="2900" i="1" dirty="0"/>
              <a:t> redevint le « punch », comme à son origine.</a:t>
            </a:r>
          </a:p>
          <a:p>
            <a:pPr marL="0" indent="0" eaLnBrk="1" fontAlgn="auto" hangingPunct="1">
              <a:spcAft>
                <a:spcPts val="0"/>
              </a:spcAft>
              <a:buFont typeface="Arial" pitchFamily="34" charset="0"/>
              <a:buNone/>
              <a:defRPr/>
            </a:pPr>
            <a:endParaRPr lang="fr-FR" dirty="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49156" name="Image 4"/>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49157" name="Image 5"/>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re 1"/>
          <p:cNvSpPr>
            <a:spLocks noGrp="1"/>
          </p:cNvSpPr>
          <p:nvPr>
            <p:ph type="title"/>
          </p:nvPr>
        </p:nvSpPr>
        <p:spPr/>
        <p:txBody>
          <a:bodyPr/>
          <a:lstStyle/>
          <a:p>
            <a:pPr eaLnBrk="1" hangingPunct="1"/>
            <a:endParaRPr lang="fr-FR" smtClean="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50179" name="Espace réservé du contenu 6"/>
          <p:cNvPicPr>
            <a:picLocks noGrp="1" noChangeAspect="1"/>
          </p:cNvPicPr>
          <p:nvPr>
            <p:ph idx="1"/>
          </p:nvPr>
        </p:nvPicPr>
        <p:blipFill>
          <a:blip r:embed="rId2"/>
          <a:srcRect/>
          <a:stretch>
            <a:fillRect/>
          </a:stretch>
        </p:blipFill>
        <p:spPr>
          <a:xfrm>
            <a:off x="1177925" y="1600200"/>
            <a:ext cx="6788150" cy="4525963"/>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chemeClr val="accent6">
                <a:lumMod val="60000"/>
                <a:lumOff val="40000"/>
              </a:schemeClr>
            </a:gs>
            <a:gs pos="65000">
              <a:srgbClr val="85C2FF"/>
            </a:gs>
            <a:gs pos="88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51202" name="Titre 1"/>
          <p:cNvSpPr>
            <a:spLocks noGrp="1"/>
          </p:cNvSpPr>
          <p:nvPr>
            <p:ph type="title"/>
          </p:nvPr>
        </p:nvSpPr>
        <p:spPr/>
        <p:txBody>
          <a:bodyPr/>
          <a:lstStyle/>
          <a:p>
            <a:pPr eaLnBrk="1" hangingPunct="1"/>
            <a:r>
              <a:rPr lang="fr-FR" smtClean="0"/>
              <a:t>Le Whisky</a:t>
            </a:r>
          </a:p>
        </p:txBody>
      </p:sp>
      <p:pic>
        <p:nvPicPr>
          <p:cNvPr id="7" name="Espace réservé du contenu 6"/>
          <p:cNvPicPr>
            <a:picLocks noGrp="1" noChangeAspect="1"/>
          </p:cNvPicPr>
          <p:nvPr>
            <p:ph idx="1"/>
          </p:nvPr>
        </p:nvPicPr>
        <p:blipFill>
          <a:blip r:embed="rId2">
            <a:extLst/>
          </a:blip>
          <a:stretch>
            <a:fillRect/>
          </a:stretch>
        </p:blipFill>
        <p:spPr>
          <a:xfrm>
            <a:off x="395536" y="2963128"/>
            <a:ext cx="1728216" cy="1444752"/>
          </a:xfrm>
          <a:effectLst>
            <a:softEdge rad="112500"/>
          </a:effectLst>
        </p:spPr>
      </p:pic>
      <p:pic>
        <p:nvPicPr>
          <p:cNvPr id="51204" name="Image 3"/>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pic>
        <p:nvPicPr>
          <p:cNvPr id="51205" name="Image 4"/>
          <p:cNvPicPr>
            <a:picLocks noChangeAspect="1"/>
          </p:cNvPicPr>
          <p:nvPr/>
        </p:nvPicPr>
        <p:blipFill>
          <a:blip r:embed="rId4"/>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8" name="Image 7"/>
          <p:cNvPicPr>
            <a:picLocks noChangeAspect="1"/>
          </p:cNvPicPr>
          <p:nvPr/>
        </p:nvPicPr>
        <p:blipFill>
          <a:blip r:embed="rId5">
            <a:extLst/>
          </a:blip>
          <a:stretch>
            <a:fillRect/>
          </a:stretch>
        </p:blipFill>
        <p:spPr>
          <a:xfrm>
            <a:off x="2843808" y="3645024"/>
            <a:ext cx="3057128" cy="2101776"/>
          </a:xfrm>
          <a:prstGeom prst="rect">
            <a:avLst/>
          </a:prstGeom>
          <a:ln>
            <a:noFill/>
          </a:ln>
          <a:effectLst>
            <a:softEdge rad="112500"/>
          </a:effectLst>
        </p:spPr>
      </p:pic>
      <p:pic>
        <p:nvPicPr>
          <p:cNvPr id="9" name="Image 8"/>
          <p:cNvPicPr>
            <a:picLocks noChangeAspect="1"/>
          </p:cNvPicPr>
          <p:nvPr/>
        </p:nvPicPr>
        <p:blipFill>
          <a:blip r:embed="rId6" cstate="print">
            <a:extLst/>
          </a:blip>
          <a:stretch>
            <a:fillRect/>
          </a:stretch>
        </p:blipFill>
        <p:spPr>
          <a:xfrm>
            <a:off x="4950296" y="1397101"/>
            <a:ext cx="4139952" cy="20746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chemeClr val="accent6">
                <a:lumMod val="60000"/>
                <a:lumOff val="40000"/>
              </a:schemeClr>
            </a:gs>
            <a:gs pos="65000">
              <a:srgbClr val="85C2FF"/>
            </a:gs>
            <a:gs pos="88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Le Whisky</a:t>
            </a:r>
            <a:br>
              <a:rPr lang="fr-FR" dirty="0" smtClean="0"/>
            </a:br>
            <a:r>
              <a:rPr lang="fr-FR" dirty="0" smtClean="0"/>
              <a:t>Les Origines</a:t>
            </a:r>
            <a:endParaRPr lang="fr-FR" dirty="0"/>
          </a:p>
        </p:txBody>
      </p:sp>
      <p:sp>
        <p:nvSpPr>
          <p:cNvPr id="52227" name="Espace réservé du contenu 2"/>
          <p:cNvSpPr>
            <a:spLocks noGrp="1"/>
          </p:cNvSpPr>
          <p:nvPr>
            <p:ph idx="1"/>
          </p:nvPr>
        </p:nvSpPr>
        <p:spPr/>
        <p:txBody>
          <a:bodyPr/>
          <a:lstStyle/>
          <a:p>
            <a:pPr eaLnBrk="1" hangingPunct="1"/>
            <a:endParaRPr lang="fr-FR" smtClean="0"/>
          </a:p>
        </p:txBody>
      </p:sp>
      <p:pic>
        <p:nvPicPr>
          <p:cNvPr id="52228"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52229"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chemeClr val="accent6">
                <a:lumMod val="60000"/>
                <a:lumOff val="40000"/>
              </a:schemeClr>
            </a:gs>
            <a:gs pos="65000">
              <a:srgbClr val="85C2FF"/>
            </a:gs>
            <a:gs pos="88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a:t>Les pays </a:t>
            </a:r>
            <a:r>
              <a:rPr lang="fr-FR" dirty="0" smtClean="0"/>
              <a:t/>
            </a:r>
            <a:br>
              <a:rPr lang="fr-FR" dirty="0" smtClean="0"/>
            </a:br>
            <a:r>
              <a:rPr lang="fr-FR" dirty="0" smtClean="0"/>
              <a:t>et </a:t>
            </a:r>
            <a:r>
              <a:rPr lang="fr-FR" dirty="0"/>
              <a:t>les styles du whisky</a:t>
            </a:r>
          </a:p>
        </p:txBody>
      </p:sp>
      <p:sp>
        <p:nvSpPr>
          <p:cNvPr id="53251" name="Espace réservé du contenu 2"/>
          <p:cNvSpPr>
            <a:spLocks noGrp="1"/>
          </p:cNvSpPr>
          <p:nvPr>
            <p:ph idx="1"/>
          </p:nvPr>
        </p:nvSpPr>
        <p:spPr/>
        <p:txBody>
          <a:bodyPr/>
          <a:lstStyle/>
          <a:p>
            <a:pPr eaLnBrk="1" hangingPunct="1"/>
            <a:endParaRPr lang="fr-FR" smtClean="0"/>
          </a:p>
        </p:txBody>
      </p:sp>
      <p:pic>
        <p:nvPicPr>
          <p:cNvPr id="53252"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53253"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chemeClr val="accent6">
                <a:lumMod val="60000"/>
                <a:lumOff val="40000"/>
              </a:schemeClr>
            </a:gs>
            <a:gs pos="65000">
              <a:srgbClr val="85C2FF"/>
            </a:gs>
            <a:gs pos="88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Le Whisky</a:t>
            </a:r>
            <a:br>
              <a:rPr lang="fr-FR" dirty="0" smtClean="0"/>
            </a:br>
            <a:r>
              <a:rPr lang="fr-FR" dirty="0" smtClean="0"/>
              <a:t>L'Ecosse</a:t>
            </a:r>
            <a:endParaRPr lang="fr-FR" dirty="0"/>
          </a:p>
        </p:txBody>
      </p:sp>
      <p:pic>
        <p:nvPicPr>
          <p:cNvPr id="54275"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54276"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54278" name="Image 6" descr="Ecosse">
            <a:hlinkClick r:id="rId4" tooltip="&quot;L'Ecosse&quot;"/>
          </p:cNvPr>
          <p:cNvPicPr>
            <a:picLocks noChangeAspect="1" noChangeArrowheads="1"/>
          </p:cNvPicPr>
          <p:nvPr/>
        </p:nvPicPr>
        <p:blipFill>
          <a:blip r:embed="rId5"/>
          <a:srcRect/>
          <a:stretch>
            <a:fillRect/>
          </a:stretch>
        </p:blipFill>
        <p:spPr bwMode="auto">
          <a:xfrm>
            <a:off x="755650" y="1773238"/>
            <a:ext cx="3240088" cy="2879725"/>
          </a:xfrm>
          <a:prstGeom prst="rect">
            <a:avLst/>
          </a:prstGeom>
          <a:noFill/>
          <a:ln w="9525">
            <a:noFill/>
            <a:miter lim="800000"/>
            <a:headEnd/>
            <a:tailEnd/>
          </a:ln>
        </p:spPr>
      </p:pic>
      <p:sp>
        <p:nvSpPr>
          <p:cNvPr id="8" name="ZoneTexte 7"/>
          <p:cNvSpPr txBox="1"/>
          <p:nvPr/>
        </p:nvSpPr>
        <p:spPr>
          <a:xfrm>
            <a:off x="4195763" y="2289175"/>
            <a:ext cx="4319587" cy="1847850"/>
          </a:xfrm>
          <a:prstGeom prst="rect">
            <a:avLst/>
          </a:prstGeom>
          <a:noFill/>
        </p:spPr>
        <p:txBody>
          <a:bodyPr>
            <a:spAutoFit/>
          </a:bodyPr>
          <a:lstStyle/>
          <a:p>
            <a:pPr fontAlgn="auto">
              <a:spcBef>
                <a:spcPts val="0"/>
              </a:spcBef>
              <a:spcAft>
                <a:spcPts val="0"/>
              </a:spcAft>
              <a:defRPr/>
            </a:pPr>
            <a:r>
              <a:rPr lang="fr-FR" sz="2400" b="1" dirty="0">
                <a:latin typeface="+mn-lt"/>
              </a:rPr>
              <a:t>5 régions de qualités</a:t>
            </a:r>
          </a:p>
          <a:p>
            <a:pPr marL="285750" indent="-285750" fontAlgn="auto">
              <a:spcBef>
                <a:spcPts val="0"/>
              </a:spcBef>
              <a:spcAft>
                <a:spcPts val="0"/>
              </a:spcAft>
              <a:buFont typeface="Arial" pitchFamily="34" charset="0"/>
              <a:buChar char="•"/>
              <a:defRPr/>
            </a:pPr>
            <a:r>
              <a:rPr lang="fr-FR" b="1" i="1" dirty="0">
                <a:solidFill>
                  <a:schemeClr val="tx2"/>
                </a:solidFill>
                <a:latin typeface="+mn-lt"/>
              </a:rPr>
              <a:t>les Lowlands, </a:t>
            </a:r>
          </a:p>
          <a:p>
            <a:pPr marL="285750" indent="-285750" fontAlgn="auto">
              <a:spcBef>
                <a:spcPts val="0"/>
              </a:spcBef>
              <a:spcAft>
                <a:spcPts val="0"/>
              </a:spcAft>
              <a:buFont typeface="Arial" pitchFamily="34" charset="0"/>
              <a:buChar char="•"/>
              <a:defRPr/>
            </a:pPr>
            <a:r>
              <a:rPr lang="fr-FR" b="1" i="1" dirty="0">
                <a:solidFill>
                  <a:schemeClr val="tx2"/>
                </a:solidFill>
                <a:latin typeface="+mn-lt"/>
              </a:rPr>
              <a:t>les Highlands, </a:t>
            </a:r>
          </a:p>
          <a:p>
            <a:pPr marL="285750" indent="-285750" fontAlgn="auto">
              <a:spcBef>
                <a:spcPts val="0"/>
              </a:spcBef>
              <a:spcAft>
                <a:spcPts val="0"/>
              </a:spcAft>
              <a:buFont typeface="Arial" pitchFamily="34" charset="0"/>
              <a:buChar char="•"/>
              <a:defRPr/>
            </a:pPr>
            <a:r>
              <a:rPr lang="fr-FR" b="1" i="1" dirty="0">
                <a:solidFill>
                  <a:schemeClr val="tx2"/>
                </a:solidFill>
                <a:latin typeface="+mn-lt"/>
              </a:rPr>
              <a:t>le </a:t>
            </a:r>
            <a:r>
              <a:rPr lang="fr-FR" b="1" i="1" dirty="0" err="1">
                <a:solidFill>
                  <a:schemeClr val="tx2"/>
                </a:solidFill>
                <a:latin typeface="+mn-lt"/>
              </a:rPr>
              <a:t>Speyside</a:t>
            </a:r>
            <a:r>
              <a:rPr lang="fr-FR" b="1" i="1" dirty="0">
                <a:solidFill>
                  <a:schemeClr val="tx2"/>
                </a:solidFill>
                <a:latin typeface="+mn-lt"/>
              </a:rPr>
              <a:t>, </a:t>
            </a:r>
          </a:p>
          <a:p>
            <a:pPr marL="285750" indent="-285750" fontAlgn="auto">
              <a:spcBef>
                <a:spcPts val="0"/>
              </a:spcBef>
              <a:spcAft>
                <a:spcPts val="0"/>
              </a:spcAft>
              <a:buFont typeface="Arial" pitchFamily="34" charset="0"/>
              <a:buChar char="•"/>
              <a:defRPr/>
            </a:pPr>
            <a:r>
              <a:rPr lang="fr-FR" b="1" i="1" dirty="0" err="1">
                <a:solidFill>
                  <a:schemeClr val="tx2"/>
                </a:solidFill>
                <a:latin typeface="+mn-lt"/>
              </a:rPr>
              <a:t>Campbeltown</a:t>
            </a:r>
            <a:r>
              <a:rPr lang="fr-FR" b="1" i="1" dirty="0">
                <a:solidFill>
                  <a:schemeClr val="tx2"/>
                </a:solidFill>
                <a:latin typeface="+mn-lt"/>
              </a:rPr>
              <a:t> </a:t>
            </a:r>
          </a:p>
          <a:p>
            <a:pPr marL="285750" indent="-285750" fontAlgn="auto">
              <a:spcBef>
                <a:spcPts val="0"/>
              </a:spcBef>
              <a:spcAft>
                <a:spcPts val="0"/>
              </a:spcAft>
              <a:buFont typeface="Arial" pitchFamily="34" charset="0"/>
              <a:buChar char="•"/>
              <a:defRPr/>
            </a:pPr>
            <a:r>
              <a:rPr lang="fr-FR" b="1" i="1" dirty="0">
                <a:solidFill>
                  <a:schemeClr val="tx2"/>
                </a:solidFill>
                <a:latin typeface="+mn-lt"/>
              </a:rPr>
              <a:t>Les îles et Islay</a:t>
            </a:r>
          </a:p>
        </p:txBody>
      </p:sp>
      <p:sp>
        <p:nvSpPr>
          <p:cNvPr id="54280" name="ZoneTexte 8"/>
          <p:cNvSpPr txBox="1">
            <a:spLocks noChangeArrowheads="1"/>
          </p:cNvSpPr>
          <p:nvPr/>
        </p:nvSpPr>
        <p:spPr bwMode="auto">
          <a:xfrm>
            <a:off x="107950" y="4676775"/>
            <a:ext cx="2879725" cy="1200150"/>
          </a:xfrm>
          <a:prstGeom prst="rect">
            <a:avLst/>
          </a:prstGeom>
          <a:noFill/>
          <a:ln w="9525">
            <a:noFill/>
            <a:miter lim="800000"/>
            <a:headEnd/>
            <a:tailEnd/>
          </a:ln>
        </p:spPr>
        <p:txBody>
          <a:bodyPr>
            <a:spAutoFit/>
          </a:bodyPr>
          <a:lstStyle/>
          <a:p>
            <a:pPr algn="ctr"/>
            <a:r>
              <a:rPr lang="fr-FR" b="1">
                <a:solidFill>
                  <a:schemeClr val="tx2"/>
                </a:solidFill>
                <a:latin typeface="Calibri" pitchFamily="34" charset="0"/>
              </a:rPr>
              <a:t>plus de 90 distilleries de malt en activité réparties à travers les îles et le Mainland</a:t>
            </a:r>
          </a:p>
        </p:txBody>
      </p:sp>
      <p:sp>
        <p:nvSpPr>
          <p:cNvPr id="54281" name="ZoneTexte 9"/>
          <p:cNvSpPr txBox="1">
            <a:spLocks noChangeArrowheads="1"/>
          </p:cNvSpPr>
          <p:nvPr/>
        </p:nvSpPr>
        <p:spPr bwMode="auto">
          <a:xfrm>
            <a:off x="5659438" y="4814888"/>
            <a:ext cx="3154362" cy="923925"/>
          </a:xfrm>
          <a:prstGeom prst="rect">
            <a:avLst/>
          </a:prstGeom>
          <a:noFill/>
          <a:ln w="9525">
            <a:noFill/>
            <a:miter lim="800000"/>
            <a:headEnd/>
            <a:tailEnd/>
          </a:ln>
        </p:spPr>
        <p:txBody>
          <a:bodyPr>
            <a:spAutoFit/>
          </a:bodyPr>
          <a:lstStyle/>
          <a:p>
            <a:pPr algn="r"/>
            <a:r>
              <a:rPr lang="fr-FR" i="1">
                <a:solidFill>
                  <a:schemeClr val="tx2"/>
                </a:solidFill>
                <a:latin typeface="Calibri" pitchFamily="34" charset="0"/>
              </a:rPr>
              <a:t>Cela offre une diversité de caractères et d'arômes absolument unique.</a:t>
            </a:r>
          </a:p>
        </p:txBody>
      </p:sp>
      <p:sp>
        <p:nvSpPr>
          <p:cNvPr id="54282" name="ZoneTexte 10"/>
          <p:cNvSpPr txBox="1">
            <a:spLocks noChangeArrowheads="1"/>
          </p:cNvSpPr>
          <p:nvPr/>
        </p:nvSpPr>
        <p:spPr bwMode="auto">
          <a:xfrm>
            <a:off x="2771775" y="5375275"/>
            <a:ext cx="2803525" cy="646113"/>
          </a:xfrm>
          <a:prstGeom prst="rect">
            <a:avLst/>
          </a:prstGeom>
          <a:noFill/>
          <a:ln w="9525">
            <a:noFill/>
            <a:miter lim="800000"/>
            <a:headEnd/>
            <a:tailEnd/>
          </a:ln>
        </p:spPr>
        <p:txBody>
          <a:bodyPr>
            <a:spAutoFit/>
          </a:bodyPr>
          <a:lstStyle/>
          <a:p>
            <a:r>
              <a:rPr lang="fr-FR" i="1">
                <a:solidFill>
                  <a:srgbClr val="FF0000"/>
                </a:solidFill>
                <a:latin typeface="Calibri" pitchFamily="34" charset="0"/>
              </a:rPr>
              <a:t>une petite dizaine de distilleries de grain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Résultats</a:t>
            </a:r>
            <a:endParaRPr lang="fr-FR" dirty="0"/>
          </a:p>
        </p:txBody>
      </p:sp>
      <p:sp>
        <p:nvSpPr>
          <p:cNvPr id="3" name="Espace réservé du contenu 2"/>
          <p:cNvSpPr>
            <a:spLocks noGrp="1"/>
          </p:cNvSpPr>
          <p:nvPr>
            <p:ph idx="1"/>
          </p:nvPr>
        </p:nvSpPr>
        <p:spPr/>
        <p:txBody>
          <a:bodyPr/>
          <a:lstStyle/>
          <a:p>
            <a:r>
              <a:rPr lang="fr-FR" sz="2800" dirty="0" smtClean="0"/>
              <a:t>Entre 15 et 20 bonnes réponses:</a:t>
            </a:r>
          </a:p>
          <a:p>
            <a:pPr lvl="1"/>
            <a:r>
              <a:rPr lang="fr-FR" sz="2400" dirty="0" smtClean="0">
                <a:solidFill>
                  <a:srgbClr val="FF0000"/>
                </a:solidFill>
              </a:rPr>
              <a:t>Excellent! Vous êtes aussi fort que moi à lever le coude.</a:t>
            </a:r>
          </a:p>
          <a:p>
            <a:r>
              <a:rPr lang="fr-FR" sz="2800" dirty="0"/>
              <a:t>Entre </a:t>
            </a:r>
            <a:r>
              <a:rPr lang="fr-FR" sz="2800" dirty="0" smtClean="0"/>
              <a:t>10 </a:t>
            </a:r>
            <a:r>
              <a:rPr lang="fr-FR" sz="2800" dirty="0"/>
              <a:t>et </a:t>
            </a:r>
            <a:r>
              <a:rPr lang="fr-FR" sz="2800" dirty="0" smtClean="0"/>
              <a:t>14 </a:t>
            </a:r>
            <a:r>
              <a:rPr lang="fr-FR" sz="2800" dirty="0"/>
              <a:t>bonnes réponses</a:t>
            </a:r>
            <a:r>
              <a:rPr lang="fr-FR" sz="2800" dirty="0" smtClean="0"/>
              <a:t>:</a:t>
            </a:r>
          </a:p>
          <a:p>
            <a:pPr lvl="1"/>
            <a:r>
              <a:rPr lang="fr-FR" sz="2400" dirty="0" smtClean="0">
                <a:solidFill>
                  <a:srgbClr val="FF0000"/>
                </a:solidFill>
              </a:rPr>
              <a:t>Vos connaissances sont bonnes et le stage va vous perfectionner.</a:t>
            </a:r>
          </a:p>
          <a:p>
            <a:r>
              <a:rPr lang="fr-FR" sz="2800" dirty="0" smtClean="0"/>
              <a:t>Entre 05 </a:t>
            </a:r>
            <a:r>
              <a:rPr lang="fr-FR" sz="2800" dirty="0"/>
              <a:t>et </a:t>
            </a:r>
            <a:r>
              <a:rPr lang="fr-FR" sz="2800" dirty="0" smtClean="0"/>
              <a:t>09 </a:t>
            </a:r>
            <a:r>
              <a:rPr lang="fr-FR" sz="2800" dirty="0"/>
              <a:t>bonnes réponses</a:t>
            </a:r>
            <a:r>
              <a:rPr lang="fr-FR" sz="2800" dirty="0" smtClean="0"/>
              <a:t>:</a:t>
            </a:r>
          </a:p>
          <a:p>
            <a:pPr lvl="1"/>
            <a:r>
              <a:rPr lang="fr-FR" sz="2400" dirty="0" smtClean="0">
                <a:solidFill>
                  <a:srgbClr val="FF0000"/>
                </a:solidFill>
              </a:rPr>
              <a:t>Il y a de grosses lacunes à combler pour réussir les ventes en entrepôt. Buvez mes paroles et vous y arriverez. </a:t>
            </a:r>
          </a:p>
          <a:p>
            <a:r>
              <a:rPr lang="fr-FR" sz="2800" dirty="0" smtClean="0"/>
              <a:t>Entre 01 </a:t>
            </a:r>
            <a:r>
              <a:rPr lang="fr-FR" sz="2800" dirty="0"/>
              <a:t>et </a:t>
            </a:r>
            <a:r>
              <a:rPr lang="fr-FR" sz="2800" dirty="0" smtClean="0"/>
              <a:t>04 </a:t>
            </a:r>
            <a:r>
              <a:rPr lang="fr-FR" sz="2800" dirty="0"/>
              <a:t>bonnes réponses</a:t>
            </a:r>
            <a:r>
              <a:rPr lang="fr-FR" sz="2800" dirty="0" smtClean="0"/>
              <a:t>:</a:t>
            </a:r>
          </a:p>
          <a:p>
            <a:pPr lvl="1"/>
            <a:r>
              <a:rPr lang="fr-FR" sz="2400" dirty="0" smtClean="0">
                <a:solidFill>
                  <a:srgbClr val="FF0000"/>
                </a:solidFill>
              </a:rPr>
              <a:t>Ce stage est vraiment fait pour vous. A consommer sans modération.</a:t>
            </a:r>
          </a:p>
          <a:p>
            <a:endParaRPr lang="fr-FR" sz="2800"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25920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chemeClr val="accent6">
                <a:lumMod val="60000"/>
                <a:lumOff val="40000"/>
              </a:schemeClr>
            </a:gs>
            <a:gs pos="65000">
              <a:srgbClr val="85C2FF"/>
            </a:gs>
            <a:gs pos="88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Le Whiskey</a:t>
            </a:r>
            <a:br>
              <a:rPr lang="fr-FR" dirty="0" smtClean="0"/>
            </a:br>
            <a:r>
              <a:rPr lang="fr-FR" dirty="0" smtClean="0"/>
              <a:t>L'Irlande</a:t>
            </a:r>
            <a:endParaRPr lang="fr-FR" dirty="0"/>
          </a:p>
        </p:txBody>
      </p:sp>
      <p:pic>
        <p:nvPicPr>
          <p:cNvPr id="55299"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55300"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55302" name="Image 6" descr="Irlande">
            <a:hlinkClick r:id="rId4" tooltip="&quot;L'Irlande&quot;"/>
          </p:cNvPr>
          <p:cNvPicPr>
            <a:picLocks noChangeAspect="1" noChangeArrowheads="1"/>
          </p:cNvPicPr>
          <p:nvPr/>
        </p:nvPicPr>
        <p:blipFill>
          <a:blip r:embed="rId5"/>
          <a:srcRect/>
          <a:stretch>
            <a:fillRect/>
          </a:stretch>
        </p:blipFill>
        <p:spPr bwMode="auto">
          <a:xfrm>
            <a:off x="5435600" y="1628775"/>
            <a:ext cx="2855913" cy="2381250"/>
          </a:xfrm>
          <a:prstGeom prst="rect">
            <a:avLst/>
          </a:prstGeom>
          <a:noFill/>
          <a:ln w="9525">
            <a:noFill/>
            <a:miter lim="800000"/>
            <a:headEnd/>
            <a:tailEnd/>
          </a:ln>
        </p:spPr>
      </p:pic>
      <p:sp>
        <p:nvSpPr>
          <p:cNvPr id="55303" name="ZoneTexte 7"/>
          <p:cNvSpPr txBox="1">
            <a:spLocks noChangeArrowheads="1"/>
          </p:cNvSpPr>
          <p:nvPr/>
        </p:nvSpPr>
        <p:spPr bwMode="auto">
          <a:xfrm>
            <a:off x="250825" y="3413125"/>
            <a:ext cx="3057525" cy="923925"/>
          </a:xfrm>
          <a:prstGeom prst="rect">
            <a:avLst/>
          </a:prstGeom>
          <a:noFill/>
          <a:ln w="9525">
            <a:noFill/>
            <a:miter lim="800000"/>
            <a:headEnd/>
            <a:tailEnd/>
          </a:ln>
        </p:spPr>
        <p:txBody>
          <a:bodyPr>
            <a:spAutoFit/>
          </a:bodyPr>
          <a:lstStyle/>
          <a:p>
            <a:pPr algn="ctr"/>
            <a:r>
              <a:rPr lang="fr-FR" b="1">
                <a:latin typeface="Calibri" pitchFamily="34" charset="0"/>
              </a:rPr>
              <a:t>Old Bushmills</a:t>
            </a:r>
          </a:p>
          <a:p>
            <a:pPr algn="ctr"/>
            <a:r>
              <a:rPr lang="fr-FR" b="1">
                <a:latin typeface="Calibri" pitchFamily="34" charset="0"/>
              </a:rPr>
              <a:t> la distillerie la plus ancienne d'Irlande</a:t>
            </a:r>
          </a:p>
        </p:txBody>
      </p:sp>
      <p:sp>
        <p:nvSpPr>
          <p:cNvPr id="9" name="ZoneTexte 8"/>
          <p:cNvSpPr txBox="1"/>
          <p:nvPr/>
        </p:nvSpPr>
        <p:spPr>
          <a:xfrm>
            <a:off x="3452813" y="2976563"/>
            <a:ext cx="1982787" cy="923925"/>
          </a:xfrm>
          <a:prstGeom prst="rect">
            <a:avLst/>
          </a:prstGeom>
          <a:noFill/>
        </p:spPr>
        <p:txBody>
          <a:bodyPr>
            <a:spAutoFit/>
          </a:bodyPr>
          <a:lstStyle/>
          <a:p>
            <a:pPr algn="ctr" fontAlgn="auto">
              <a:spcBef>
                <a:spcPts val="0"/>
              </a:spcBef>
              <a:spcAft>
                <a:spcPts val="0"/>
              </a:spcAft>
              <a:defRPr/>
            </a:pPr>
            <a:r>
              <a:rPr lang="fr-FR" b="1" dirty="0" err="1">
                <a:solidFill>
                  <a:schemeClr val="accent5">
                    <a:lumMod val="50000"/>
                  </a:schemeClr>
                </a:solidFill>
                <a:latin typeface="+mn-lt"/>
              </a:rPr>
              <a:t>Midleton</a:t>
            </a:r>
            <a:r>
              <a:rPr lang="fr-FR" b="1" dirty="0">
                <a:solidFill>
                  <a:schemeClr val="accent5">
                    <a:lumMod val="50000"/>
                  </a:schemeClr>
                </a:solidFill>
                <a:latin typeface="+mn-lt"/>
              </a:rPr>
              <a:t>, la distillerie la plus récente</a:t>
            </a:r>
          </a:p>
        </p:txBody>
      </p:sp>
      <p:sp>
        <p:nvSpPr>
          <p:cNvPr id="55305" name="Rectangle 9"/>
          <p:cNvSpPr>
            <a:spLocks noChangeArrowheads="1"/>
          </p:cNvSpPr>
          <p:nvPr/>
        </p:nvSpPr>
        <p:spPr bwMode="auto">
          <a:xfrm>
            <a:off x="3492500" y="4324350"/>
            <a:ext cx="4619625" cy="307975"/>
          </a:xfrm>
          <a:prstGeom prst="rect">
            <a:avLst/>
          </a:prstGeom>
          <a:noFill/>
          <a:ln w="9525">
            <a:noFill/>
            <a:miter lim="800000"/>
            <a:headEnd/>
            <a:tailEnd/>
          </a:ln>
        </p:spPr>
        <p:txBody>
          <a:bodyPr wrap="none">
            <a:spAutoFit/>
          </a:bodyPr>
          <a:lstStyle/>
          <a:p>
            <a:r>
              <a:rPr lang="fr-FR" sz="1400" i="1">
                <a:solidFill>
                  <a:srgbClr val="0070C0"/>
                </a:solidFill>
                <a:latin typeface="Calibri" pitchFamily="34" charset="0"/>
              </a:rPr>
              <a:t>racheté par Pernod Ricard en 1987, repris par Diago en 2006.</a:t>
            </a:r>
          </a:p>
        </p:txBody>
      </p:sp>
      <p:sp>
        <p:nvSpPr>
          <p:cNvPr id="55306" name="Rectangle 10"/>
          <p:cNvSpPr>
            <a:spLocks noChangeArrowheads="1"/>
          </p:cNvSpPr>
          <p:nvPr/>
        </p:nvSpPr>
        <p:spPr bwMode="auto">
          <a:xfrm>
            <a:off x="468313" y="5013325"/>
            <a:ext cx="7559675" cy="369888"/>
          </a:xfrm>
          <a:prstGeom prst="rect">
            <a:avLst/>
          </a:prstGeom>
          <a:noFill/>
          <a:ln w="9525">
            <a:noFill/>
            <a:miter lim="800000"/>
            <a:headEnd/>
            <a:tailEnd/>
          </a:ln>
        </p:spPr>
        <p:txBody>
          <a:bodyPr>
            <a:spAutoFit/>
          </a:bodyPr>
          <a:lstStyle/>
          <a:p>
            <a:r>
              <a:rPr lang="fr-FR" b="1" i="1">
                <a:solidFill>
                  <a:srgbClr val="C00000"/>
                </a:solidFill>
                <a:latin typeface="Calibri" pitchFamily="34" charset="0"/>
              </a:rPr>
              <a:t>whiskey reconnu par son style inimitable empreint de douceur et de fruité.</a:t>
            </a:r>
          </a:p>
        </p:txBody>
      </p:sp>
      <p:pic>
        <p:nvPicPr>
          <p:cNvPr id="55307" name="Image 11" descr="Histoire du whisky"/>
          <p:cNvPicPr>
            <a:picLocks noChangeAspect="1" noChangeArrowheads="1"/>
          </p:cNvPicPr>
          <p:nvPr/>
        </p:nvPicPr>
        <p:blipFill>
          <a:blip r:embed="rId6"/>
          <a:srcRect/>
          <a:stretch>
            <a:fillRect/>
          </a:stretch>
        </p:blipFill>
        <p:spPr bwMode="auto">
          <a:xfrm>
            <a:off x="611188" y="650875"/>
            <a:ext cx="1431925" cy="2466975"/>
          </a:xfrm>
          <a:prstGeom prst="rect">
            <a:avLst/>
          </a:prstGeom>
          <a:noFill/>
          <a:ln w="9525">
            <a:noFill/>
            <a:miter lim="800000"/>
            <a:headEnd/>
            <a:tailEnd/>
          </a:ln>
        </p:spPr>
      </p:pic>
      <p:sp>
        <p:nvSpPr>
          <p:cNvPr id="13" name="ZoneTexte 12"/>
          <p:cNvSpPr txBox="1"/>
          <p:nvPr/>
        </p:nvSpPr>
        <p:spPr>
          <a:xfrm>
            <a:off x="2043113" y="1628775"/>
            <a:ext cx="1782762" cy="923925"/>
          </a:xfrm>
          <a:prstGeom prst="rect">
            <a:avLst/>
          </a:prstGeom>
          <a:noFill/>
        </p:spPr>
        <p:txBody>
          <a:bodyPr>
            <a:spAutoFit/>
          </a:bodyPr>
          <a:lstStyle/>
          <a:p>
            <a:pPr fontAlgn="auto">
              <a:spcBef>
                <a:spcPts val="0"/>
              </a:spcBef>
              <a:spcAft>
                <a:spcPts val="0"/>
              </a:spcAft>
              <a:defRPr/>
            </a:pPr>
            <a:r>
              <a:rPr lang="fr-FR" b="1" i="1" dirty="0">
                <a:solidFill>
                  <a:schemeClr val="tx2">
                    <a:lumMod val="75000"/>
                  </a:schemeClr>
                </a:solidFill>
                <a:latin typeface="+mn-lt"/>
              </a:rPr>
              <a:t>Saint Patrick (inventeur du Whisky?)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chemeClr val="accent6">
                <a:lumMod val="60000"/>
                <a:lumOff val="40000"/>
              </a:schemeClr>
            </a:gs>
            <a:gs pos="65000">
              <a:srgbClr val="85C2FF"/>
            </a:gs>
            <a:gs pos="88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Le Whiskey</a:t>
            </a:r>
            <a:br>
              <a:rPr lang="fr-FR" dirty="0" smtClean="0"/>
            </a:br>
            <a:r>
              <a:rPr lang="fr-FR" dirty="0"/>
              <a:t>Les Etats-Unis</a:t>
            </a:r>
          </a:p>
        </p:txBody>
      </p:sp>
      <p:pic>
        <p:nvPicPr>
          <p:cNvPr id="56323"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56324"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56326" name="Image 6" descr="Etats-Unis">
            <a:hlinkClick r:id="rId4" tooltip="&quot;Les Etats Unis&quot;"/>
          </p:cNvPr>
          <p:cNvPicPr>
            <a:picLocks noChangeAspect="1" noChangeArrowheads="1"/>
          </p:cNvPicPr>
          <p:nvPr/>
        </p:nvPicPr>
        <p:blipFill>
          <a:blip r:embed="rId5"/>
          <a:srcRect/>
          <a:stretch>
            <a:fillRect/>
          </a:stretch>
        </p:blipFill>
        <p:spPr bwMode="auto">
          <a:xfrm>
            <a:off x="3144838" y="2238375"/>
            <a:ext cx="2854325" cy="2381250"/>
          </a:xfrm>
          <a:prstGeom prst="rect">
            <a:avLst/>
          </a:prstGeom>
          <a:noFill/>
          <a:ln w="9525">
            <a:noFill/>
            <a:miter lim="800000"/>
            <a:headEnd/>
            <a:tailEnd/>
          </a:ln>
        </p:spPr>
      </p:pic>
      <p:sp>
        <p:nvSpPr>
          <p:cNvPr id="56327" name="ZoneTexte 7"/>
          <p:cNvSpPr txBox="1">
            <a:spLocks noChangeArrowheads="1"/>
          </p:cNvSpPr>
          <p:nvPr/>
        </p:nvSpPr>
        <p:spPr bwMode="auto">
          <a:xfrm>
            <a:off x="1403350" y="3357563"/>
            <a:ext cx="1066800" cy="368300"/>
          </a:xfrm>
          <a:prstGeom prst="rect">
            <a:avLst/>
          </a:prstGeom>
          <a:noFill/>
          <a:ln w="9525">
            <a:noFill/>
            <a:miter lim="800000"/>
            <a:headEnd/>
            <a:tailEnd/>
          </a:ln>
        </p:spPr>
        <p:txBody>
          <a:bodyPr wrap="none">
            <a:spAutoFit/>
          </a:bodyPr>
          <a:lstStyle/>
          <a:p>
            <a:r>
              <a:rPr lang="fr-FR" b="1">
                <a:latin typeface="Calibri" pitchFamily="34" charset="0"/>
              </a:rPr>
              <a:t>Bourbon </a:t>
            </a:r>
          </a:p>
        </p:txBody>
      </p:sp>
      <p:sp>
        <p:nvSpPr>
          <p:cNvPr id="56328" name="ZoneTexte 8"/>
          <p:cNvSpPr txBox="1">
            <a:spLocks noChangeArrowheads="1"/>
          </p:cNvSpPr>
          <p:nvPr/>
        </p:nvSpPr>
        <p:spPr bwMode="auto">
          <a:xfrm>
            <a:off x="6732588" y="1989138"/>
            <a:ext cx="1614487" cy="368300"/>
          </a:xfrm>
          <a:prstGeom prst="rect">
            <a:avLst/>
          </a:prstGeom>
          <a:noFill/>
          <a:ln w="9525">
            <a:noFill/>
            <a:miter lim="800000"/>
            <a:headEnd/>
            <a:tailEnd/>
          </a:ln>
        </p:spPr>
        <p:txBody>
          <a:bodyPr wrap="none">
            <a:spAutoFit/>
          </a:bodyPr>
          <a:lstStyle/>
          <a:p>
            <a:r>
              <a:rPr lang="fr-FR" b="1" i="1">
                <a:latin typeface="Calibri" pitchFamily="34" charset="0"/>
              </a:rPr>
              <a:t>Rye Whiskey : </a:t>
            </a:r>
          </a:p>
        </p:txBody>
      </p:sp>
      <p:sp>
        <p:nvSpPr>
          <p:cNvPr id="56329" name="ZoneTexte 9"/>
          <p:cNvSpPr txBox="1">
            <a:spLocks noChangeArrowheads="1"/>
          </p:cNvSpPr>
          <p:nvPr/>
        </p:nvSpPr>
        <p:spPr bwMode="auto">
          <a:xfrm>
            <a:off x="6018213" y="4868863"/>
            <a:ext cx="1844675" cy="369887"/>
          </a:xfrm>
          <a:prstGeom prst="rect">
            <a:avLst/>
          </a:prstGeom>
          <a:noFill/>
          <a:ln w="9525">
            <a:noFill/>
            <a:miter lim="800000"/>
            <a:headEnd/>
            <a:tailEnd/>
          </a:ln>
        </p:spPr>
        <p:txBody>
          <a:bodyPr wrap="none">
            <a:spAutoFit/>
          </a:bodyPr>
          <a:lstStyle/>
          <a:p>
            <a:r>
              <a:rPr lang="fr-FR" b="1">
                <a:latin typeface="Calibri" pitchFamily="34" charset="0"/>
              </a:rPr>
              <a:t>Straight Whiskey </a:t>
            </a:r>
          </a:p>
        </p:txBody>
      </p:sp>
      <p:sp>
        <p:nvSpPr>
          <p:cNvPr id="56330" name="ZoneTexte 10"/>
          <p:cNvSpPr txBox="1">
            <a:spLocks noChangeArrowheads="1"/>
          </p:cNvSpPr>
          <p:nvPr/>
        </p:nvSpPr>
        <p:spPr bwMode="auto">
          <a:xfrm>
            <a:off x="2195513" y="5373688"/>
            <a:ext cx="1549400" cy="368300"/>
          </a:xfrm>
          <a:prstGeom prst="rect">
            <a:avLst/>
          </a:prstGeom>
          <a:noFill/>
          <a:ln w="9525">
            <a:noFill/>
            <a:miter lim="800000"/>
            <a:headEnd/>
            <a:tailEnd/>
          </a:ln>
        </p:spPr>
        <p:txBody>
          <a:bodyPr wrap="none">
            <a:spAutoFit/>
          </a:bodyPr>
          <a:lstStyle/>
          <a:p>
            <a:r>
              <a:rPr lang="fr-FR" b="1">
                <a:latin typeface="Calibri" pitchFamily="34" charset="0"/>
              </a:rPr>
              <a:t>Corn Whiskey </a:t>
            </a:r>
          </a:p>
        </p:txBody>
      </p:sp>
      <p:sp>
        <p:nvSpPr>
          <p:cNvPr id="56331" name="ZoneTexte 11"/>
          <p:cNvSpPr txBox="1">
            <a:spLocks noChangeArrowheads="1"/>
          </p:cNvSpPr>
          <p:nvPr/>
        </p:nvSpPr>
        <p:spPr bwMode="auto">
          <a:xfrm>
            <a:off x="568325" y="2852738"/>
            <a:ext cx="1063625" cy="369887"/>
          </a:xfrm>
          <a:prstGeom prst="rect">
            <a:avLst/>
          </a:prstGeom>
          <a:noFill/>
          <a:ln w="9525">
            <a:noFill/>
            <a:miter lim="800000"/>
            <a:headEnd/>
            <a:tailEnd/>
          </a:ln>
        </p:spPr>
        <p:txBody>
          <a:bodyPr wrap="none">
            <a:spAutoFit/>
          </a:bodyPr>
          <a:lstStyle/>
          <a:p>
            <a:r>
              <a:rPr lang="fr-FR" b="1" i="1">
                <a:latin typeface="Calibri" pitchFamily="34" charset="0"/>
              </a:rPr>
              <a:t>Kentucky</a:t>
            </a:r>
          </a:p>
        </p:txBody>
      </p:sp>
      <p:sp>
        <p:nvSpPr>
          <p:cNvPr id="56332" name="ZoneTexte 12"/>
          <p:cNvSpPr txBox="1">
            <a:spLocks noChangeArrowheads="1"/>
          </p:cNvSpPr>
          <p:nvPr/>
        </p:nvSpPr>
        <p:spPr bwMode="auto">
          <a:xfrm>
            <a:off x="5364163" y="6092825"/>
            <a:ext cx="1160462" cy="369888"/>
          </a:xfrm>
          <a:prstGeom prst="rect">
            <a:avLst/>
          </a:prstGeom>
          <a:noFill/>
          <a:ln w="9525">
            <a:noFill/>
            <a:miter lim="800000"/>
            <a:headEnd/>
            <a:tailEnd/>
          </a:ln>
        </p:spPr>
        <p:txBody>
          <a:bodyPr wrap="none">
            <a:spAutoFit/>
          </a:bodyPr>
          <a:lstStyle/>
          <a:p>
            <a:r>
              <a:rPr lang="fr-FR">
                <a:latin typeface="Calibri" pitchFamily="34" charset="0"/>
              </a:rPr>
              <a:t>Tennessee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chemeClr val="accent6">
                <a:lumMod val="60000"/>
                <a:lumOff val="40000"/>
              </a:schemeClr>
            </a:gs>
            <a:gs pos="65000">
              <a:srgbClr val="85C2FF"/>
            </a:gs>
            <a:gs pos="88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Le Whisky</a:t>
            </a:r>
            <a:br>
              <a:rPr lang="fr-FR" dirty="0" smtClean="0"/>
            </a:br>
            <a:r>
              <a:rPr lang="fr-FR" dirty="0"/>
              <a:t>Le </a:t>
            </a:r>
            <a:r>
              <a:rPr lang="fr-FR" dirty="0" smtClean="0"/>
              <a:t>Japon</a:t>
            </a:r>
            <a:endParaRPr lang="fr-FR" dirty="0"/>
          </a:p>
        </p:txBody>
      </p:sp>
      <p:pic>
        <p:nvPicPr>
          <p:cNvPr id="57347"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57348"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57350" name="Image 6" descr="Japon">
            <a:hlinkClick r:id="rId4" tooltip="&quot;Le Japon&quot;"/>
          </p:cNvPr>
          <p:cNvPicPr>
            <a:picLocks noChangeAspect="1" noChangeArrowheads="1"/>
          </p:cNvPicPr>
          <p:nvPr/>
        </p:nvPicPr>
        <p:blipFill>
          <a:blip r:embed="rId5"/>
          <a:srcRect/>
          <a:stretch>
            <a:fillRect/>
          </a:stretch>
        </p:blipFill>
        <p:spPr bwMode="auto">
          <a:xfrm>
            <a:off x="1908175" y="4110038"/>
            <a:ext cx="2855913" cy="1905000"/>
          </a:xfrm>
          <a:prstGeom prst="rect">
            <a:avLst/>
          </a:prstGeom>
          <a:noFill/>
          <a:ln w="9525">
            <a:noFill/>
            <a:miter lim="800000"/>
            <a:headEnd/>
            <a:tailEnd/>
          </a:ln>
        </p:spPr>
      </p:pic>
      <p:sp>
        <p:nvSpPr>
          <p:cNvPr id="57351" name="ZoneTexte 7"/>
          <p:cNvSpPr txBox="1">
            <a:spLocks noChangeArrowheads="1"/>
          </p:cNvSpPr>
          <p:nvPr/>
        </p:nvSpPr>
        <p:spPr bwMode="auto">
          <a:xfrm>
            <a:off x="1116013" y="1844675"/>
            <a:ext cx="5472112" cy="646113"/>
          </a:xfrm>
          <a:prstGeom prst="rect">
            <a:avLst/>
          </a:prstGeom>
          <a:noFill/>
          <a:ln w="9525">
            <a:noFill/>
            <a:miter lim="800000"/>
            <a:headEnd/>
            <a:tailEnd/>
          </a:ln>
        </p:spPr>
        <p:txBody>
          <a:bodyPr>
            <a:spAutoFit/>
          </a:bodyPr>
          <a:lstStyle/>
          <a:p>
            <a:pPr algn="ctr"/>
            <a:r>
              <a:rPr lang="fr-FR" b="1">
                <a:latin typeface="Calibri" pitchFamily="34" charset="0"/>
              </a:rPr>
              <a:t>le Japon est passé du statut de « jeune espoir » </a:t>
            </a:r>
          </a:p>
          <a:p>
            <a:pPr algn="ctr"/>
            <a:r>
              <a:rPr lang="fr-FR" b="1">
                <a:latin typeface="Calibri" pitchFamily="34" charset="0"/>
              </a:rPr>
              <a:t> à celui de pays producteur de whisky à part entière</a:t>
            </a:r>
          </a:p>
        </p:txBody>
      </p:sp>
      <p:sp>
        <p:nvSpPr>
          <p:cNvPr id="57352" name="Rectangle 8"/>
          <p:cNvSpPr>
            <a:spLocks noChangeArrowheads="1"/>
          </p:cNvSpPr>
          <p:nvPr/>
        </p:nvSpPr>
        <p:spPr bwMode="auto">
          <a:xfrm>
            <a:off x="539750" y="3059113"/>
            <a:ext cx="925513" cy="369887"/>
          </a:xfrm>
          <a:prstGeom prst="rect">
            <a:avLst/>
          </a:prstGeom>
          <a:noFill/>
          <a:ln w="9525">
            <a:noFill/>
            <a:miter lim="800000"/>
            <a:headEnd/>
            <a:tailEnd/>
          </a:ln>
        </p:spPr>
        <p:txBody>
          <a:bodyPr wrap="none">
            <a:spAutoFit/>
          </a:bodyPr>
          <a:lstStyle/>
          <a:p>
            <a:r>
              <a:rPr lang="fr-FR" b="1" i="1">
                <a:latin typeface="Calibri" pitchFamily="34" charset="0"/>
              </a:rPr>
              <a:t>Suntory</a:t>
            </a:r>
          </a:p>
        </p:txBody>
      </p:sp>
      <p:sp>
        <p:nvSpPr>
          <p:cNvPr id="57353" name="Rectangle 9"/>
          <p:cNvSpPr>
            <a:spLocks noChangeArrowheads="1"/>
          </p:cNvSpPr>
          <p:nvPr/>
        </p:nvSpPr>
        <p:spPr bwMode="auto">
          <a:xfrm>
            <a:off x="1084263" y="3403600"/>
            <a:ext cx="2063750" cy="369888"/>
          </a:xfrm>
          <a:prstGeom prst="rect">
            <a:avLst/>
          </a:prstGeom>
          <a:noFill/>
          <a:ln w="9525">
            <a:noFill/>
            <a:miter lim="800000"/>
            <a:headEnd/>
            <a:tailEnd/>
          </a:ln>
        </p:spPr>
        <p:txBody>
          <a:bodyPr wrap="none">
            <a:spAutoFit/>
          </a:bodyPr>
          <a:lstStyle/>
          <a:p>
            <a:r>
              <a:rPr lang="fr-FR" b="1" i="1">
                <a:latin typeface="Calibri" pitchFamily="34" charset="0"/>
              </a:rPr>
              <a:t>distillerie Yamazaki </a:t>
            </a:r>
          </a:p>
        </p:txBody>
      </p:sp>
      <p:sp>
        <p:nvSpPr>
          <p:cNvPr id="57354" name="Rectangle 10"/>
          <p:cNvSpPr>
            <a:spLocks noChangeArrowheads="1"/>
          </p:cNvSpPr>
          <p:nvPr/>
        </p:nvSpPr>
        <p:spPr bwMode="auto">
          <a:xfrm>
            <a:off x="2771775" y="3773488"/>
            <a:ext cx="1327150" cy="369887"/>
          </a:xfrm>
          <a:prstGeom prst="rect">
            <a:avLst/>
          </a:prstGeom>
          <a:noFill/>
          <a:ln w="9525">
            <a:noFill/>
            <a:miter lim="800000"/>
            <a:headEnd/>
            <a:tailEnd/>
          </a:ln>
        </p:spPr>
        <p:txBody>
          <a:bodyPr wrap="none">
            <a:spAutoFit/>
          </a:bodyPr>
          <a:lstStyle/>
          <a:p>
            <a:r>
              <a:rPr lang="fr-FR" b="1" i="1">
                <a:latin typeface="Calibri" pitchFamily="34" charset="0"/>
              </a:rPr>
              <a:t>blend Hibiki</a:t>
            </a:r>
          </a:p>
        </p:txBody>
      </p:sp>
      <p:sp>
        <p:nvSpPr>
          <p:cNvPr id="57355" name="Rectangle 11"/>
          <p:cNvSpPr>
            <a:spLocks noChangeArrowheads="1"/>
          </p:cNvSpPr>
          <p:nvPr/>
        </p:nvSpPr>
        <p:spPr bwMode="auto">
          <a:xfrm>
            <a:off x="4572000" y="2874963"/>
            <a:ext cx="1452563" cy="369887"/>
          </a:xfrm>
          <a:prstGeom prst="rect">
            <a:avLst/>
          </a:prstGeom>
          <a:noFill/>
          <a:ln w="9525">
            <a:noFill/>
            <a:miter lim="800000"/>
            <a:headEnd/>
            <a:tailEnd/>
          </a:ln>
        </p:spPr>
        <p:txBody>
          <a:bodyPr wrap="none">
            <a:spAutoFit/>
          </a:bodyPr>
          <a:lstStyle/>
          <a:p>
            <a:r>
              <a:rPr lang="fr-FR" b="1" i="1">
                <a:latin typeface="Calibri" pitchFamily="34" charset="0"/>
              </a:rPr>
              <a:t>groupe Nikka</a:t>
            </a:r>
          </a:p>
        </p:txBody>
      </p:sp>
      <p:sp>
        <p:nvSpPr>
          <p:cNvPr id="57356" name="Rectangle 12"/>
          <p:cNvSpPr>
            <a:spLocks noChangeArrowheads="1"/>
          </p:cNvSpPr>
          <p:nvPr/>
        </p:nvSpPr>
        <p:spPr bwMode="auto">
          <a:xfrm>
            <a:off x="4764088" y="3219450"/>
            <a:ext cx="3052762" cy="369888"/>
          </a:xfrm>
          <a:prstGeom prst="rect">
            <a:avLst/>
          </a:prstGeom>
          <a:noFill/>
          <a:ln w="9525">
            <a:noFill/>
            <a:miter lim="800000"/>
            <a:headEnd/>
            <a:tailEnd/>
          </a:ln>
        </p:spPr>
        <p:txBody>
          <a:bodyPr wrap="none">
            <a:spAutoFit/>
          </a:bodyPr>
          <a:lstStyle/>
          <a:p>
            <a:r>
              <a:rPr lang="fr-FR" b="1" i="1">
                <a:latin typeface="Calibri" pitchFamily="34" charset="0"/>
              </a:rPr>
              <a:t>distilleries Yoichi et Miyagikyo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1"/>
          <p:cNvSpPr>
            <a:spLocks noGrp="1"/>
          </p:cNvSpPr>
          <p:nvPr>
            <p:ph type="title"/>
          </p:nvPr>
        </p:nvSpPr>
        <p:spPr/>
        <p:txBody>
          <a:bodyPr/>
          <a:lstStyle/>
          <a:p>
            <a:pPr eaLnBrk="1" hangingPunct="1"/>
            <a:r>
              <a:rPr lang="fr-FR" smtClean="0"/>
              <a:t>Le Marché du Whisky</a:t>
            </a:r>
          </a:p>
        </p:txBody>
      </p:sp>
      <p:sp>
        <p:nvSpPr>
          <p:cNvPr id="64515" name="Espace réservé du contenu 2"/>
          <p:cNvSpPr>
            <a:spLocks noGrp="1"/>
          </p:cNvSpPr>
          <p:nvPr>
            <p:ph idx="1"/>
          </p:nvPr>
        </p:nvSpPr>
        <p:spPr/>
        <p:txBody>
          <a:bodyPr/>
          <a:lstStyle/>
          <a:p>
            <a:pPr eaLnBrk="1" hangingPunct="1"/>
            <a:r>
              <a:rPr lang="fr-FR" b="1" smtClean="0"/>
              <a:t>Le marché du whisky en 2012 </a:t>
            </a:r>
          </a:p>
          <a:p>
            <a:pPr lvl="1" eaLnBrk="1" hangingPunct="1"/>
            <a:r>
              <a:rPr lang="fr-FR" b="1" smtClean="0"/>
              <a:t>220 millions de bouteilles de whisky consommées en 2011, </a:t>
            </a:r>
            <a:br>
              <a:rPr lang="fr-FR" b="1" smtClean="0"/>
            </a:br>
            <a:r>
              <a:rPr lang="fr-FR" b="1" smtClean="0"/>
              <a:t>en France</a:t>
            </a:r>
          </a:p>
          <a:p>
            <a:pPr lvl="1" eaLnBrk="1" hangingPunct="1"/>
            <a:r>
              <a:rPr lang="fr-FR" smtClean="0"/>
              <a:t>155 millions de bouteilles de champagne dans l’Hexagone </a:t>
            </a:r>
          </a:p>
          <a:p>
            <a:pPr lvl="1" eaLnBrk="1" hangingPunct="1"/>
            <a:r>
              <a:rPr lang="fr-FR" smtClean="0"/>
              <a:t>165 millions de bouteilles de Cognac .</a:t>
            </a:r>
          </a:p>
        </p:txBody>
      </p:sp>
      <p:pic>
        <p:nvPicPr>
          <p:cNvPr id="64516"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4517"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spTree>
    <p:extLst>
      <p:ext uri="{BB962C8B-B14F-4D97-AF65-F5344CB8AC3E}">
        <p14:creationId xmlns:p14="http://schemas.microsoft.com/office/powerpoint/2010/main" val="13658565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nvPr>
        </p:nvSpPr>
        <p:spPr/>
        <p:txBody>
          <a:bodyPr/>
          <a:lstStyle/>
          <a:p>
            <a:pPr eaLnBrk="1" hangingPunct="1"/>
            <a:r>
              <a:rPr lang="fr-FR" smtClean="0"/>
              <a:t>Le Marché du Whisky</a:t>
            </a:r>
          </a:p>
        </p:txBody>
      </p:sp>
      <p:sp>
        <p:nvSpPr>
          <p:cNvPr id="65539" name="Espace réservé du contenu 2"/>
          <p:cNvSpPr>
            <a:spLocks noGrp="1"/>
          </p:cNvSpPr>
          <p:nvPr>
            <p:ph idx="1"/>
          </p:nvPr>
        </p:nvSpPr>
        <p:spPr/>
        <p:txBody>
          <a:bodyPr/>
          <a:lstStyle/>
          <a:p>
            <a:pPr eaLnBrk="1" hangingPunct="1"/>
            <a:r>
              <a:rPr lang="fr-FR" smtClean="0"/>
              <a:t>1,49 MRD € : Le chiffre d’affaires des whiskies en hypers et supermarchés</a:t>
            </a:r>
          </a:p>
          <a:p>
            <a:pPr eaLnBrk="1" hangingPunct="1"/>
            <a:endParaRPr lang="fr-FR" smtClean="0"/>
          </a:p>
          <a:p>
            <a:pPr eaLnBrk="1" hangingPunct="1"/>
            <a:r>
              <a:rPr lang="fr-FR" smtClean="0"/>
              <a:t>2,67 MRDS € : Le chiffre d'affaires des alcools et des liqueurs en hypers et supermarchés</a:t>
            </a:r>
          </a:p>
          <a:p>
            <a:pPr eaLnBrk="1" hangingPunct="1"/>
            <a:endParaRPr lang="fr-FR" smtClean="0"/>
          </a:p>
          <a:p>
            <a:pPr eaLnBrk="1" hangingPunct="1"/>
            <a:r>
              <a:rPr lang="fr-FR" smtClean="0"/>
              <a:t>44% de part de marché pour le whisky</a:t>
            </a:r>
          </a:p>
        </p:txBody>
      </p:sp>
      <p:pic>
        <p:nvPicPr>
          <p:cNvPr id="65540"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5541"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spTree>
    <p:extLst>
      <p:ext uri="{BB962C8B-B14F-4D97-AF65-F5344CB8AC3E}">
        <p14:creationId xmlns:p14="http://schemas.microsoft.com/office/powerpoint/2010/main" val="33886543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chemeClr val="accent6">
                <a:lumMod val="60000"/>
                <a:lumOff val="40000"/>
              </a:schemeClr>
            </a:gs>
            <a:gs pos="65000">
              <a:srgbClr val="85C2FF"/>
            </a:gs>
            <a:gs pos="88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58370" name="Titre 1"/>
          <p:cNvSpPr>
            <a:spLocks noGrp="1"/>
          </p:cNvSpPr>
          <p:nvPr>
            <p:ph type="title"/>
          </p:nvPr>
        </p:nvSpPr>
        <p:spPr/>
        <p:txBody>
          <a:bodyPr/>
          <a:lstStyle/>
          <a:p>
            <a:pPr eaLnBrk="1" hangingPunct="1"/>
            <a:r>
              <a:rPr lang="fr-FR" smtClean="0"/>
              <a:t>La Fabrication du Whisky</a:t>
            </a:r>
          </a:p>
        </p:txBody>
      </p:sp>
      <p:pic>
        <p:nvPicPr>
          <p:cNvPr id="58371"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58372"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58374" name="Image 6" descr="Elaboration du whisky"/>
          <p:cNvPicPr>
            <a:picLocks noChangeAspect="1" noChangeArrowheads="1"/>
          </p:cNvPicPr>
          <p:nvPr/>
        </p:nvPicPr>
        <p:blipFill>
          <a:blip r:embed="rId4"/>
          <a:srcRect/>
          <a:stretch>
            <a:fillRect/>
          </a:stretch>
        </p:blipFill>
        <p:spPr bwMode="auto">
          <a:xfrm>
            <a:off x="539750" y="1700213"/>
            <a:ext cx="8208963" cy="205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re 1"/>
          <p:cNvSpPr>
            <a:spLocks noGrp="1"/>
          </p:cNvSpPr>
          <p:nvPr>
            <p:ph type="title"/>
          </p:nvPr>
        </p:nvSpPr>
        <p:spPr/>
        <p:txBody>
          <a:bodyPr/>
          <a:lstStyle/>
          <a:p>
            <a:pPr eaLnBrk="1" hangingPunct="1"/>
            <a:r>
              <a:rPr lang="fr-FR" smtClean="0"/>
              <a:t>La Fabrication du Whisky</a:t>
            </a:r>
          </a:p>
        </p:txBody>
      </p:sp>
      <p:pic>
        <p:nvPicPr>
          <p:cNvPr id="59394"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59395"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59397" name="Image 2"/>
          <p:cNvPicPr>
            <a:picLocks noChangeAspect="1"/>
          </p:cNvPicPr>
          <p:nvPr/>
        </p:nvPicPr>
        <p:blipFill>
          <a:blip r:embed="rId4"/>
          <a:srcRect/>
          <a:stretch>
            <a:fillRect/>
          </a:stretch>
        </p:blipFill>
        <p:spPr bwMode="auto">
          <a:xfrm>
            <a:off x="744538" y="1196975"/>
            <a:ext cx="7643812"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p:cNvSpPr>
            <a:spLocks noGrp="1"/>
          </p:cNvSpPr>
          <p:nvPr>
            <p:ph type="title"/>
          </p:nvPr>
        </p:nvSpPr>
        <p:spPr/>
        <p:txBody>
          <a:bodyPr/>
          <a:lstStyle/>
          <a:p>
            <a:pPr eaLnBrk="1" hangingPunct="1"/>
            <a:r>
              <a:rPr lang="fr-FR" smtClean="0"/>
              <a:t>La Fabrication du Whisky</a:t>
            </a:r>
          </a:p>
        </p:txBody>
      </p:sp>
      <p:pic>
        <p:nvPicPr>
          <p:cNvPr id="60418"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0419"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3" name="Image 2"/>
          <p:cNvPicPr>
            <a:picLocks noChangeAspect="1"/>
          </p:cNvPicPr>
          <p:nvPr/>
        </p:nvPicPr>
        <p:blipFill>
          <a:blip r:embed="rId4">
            <a:extLst/>
          </a:blip>
          <a:stretch>
            <a:fillRect/>
          </a:stretch>
        </p:blipFill>
        <p:spPr>
          <a:xfrm>
            <a:off x="683568" y="1484784"/>
            <a:ext cx="2641600" cy="1892300"/>
          </a:xfrm>
          <a:prstGeom prst="rect">
            <a:avLst/>
          </a:prstGeom>
          <a:ln>
            <a:noFill/>
          </a:ln>
          <a:effectLst>
            <a:softEdge rad="112500"/>
          </a:effectLst>
        </p:spPr>
      </p:pic>
      <p:pic>
        <p:nvPicPr>
          <p:cNvPr id="8" name="Image 7"/>
          <p:cNvPicPr>
            <a:picLocks noChangeAspect="1"/>
          </p:cNvPicPr>
          <p:nvPr/>
        </p:nvPicPr>
        <p:blipFill>
          <a:blip r:embed="rId5">
            <a:extLst/>
          </a:blip>
          <a:stretch>
            <a:fillRect/>
          </a:stretch>
        </p:blipFill>
        <p:spPr>
          <a:xfrm>
            <a:off x="3419872" y="2866752"/>
            <a:ext cx="2641600" cy="1930400"/>
          </a:xfrm>
          <a:prstGeom prst="rect">
            <a:avLst/>
          </a:prstGeom>
          <a:ln>
            <a:noFill/>
          </a:ln>
          <a:effectLst>
            <a:softEdge rad="112500"/>
          </a:effectLst>
        </p:spPr>
      </p:pic>
      <p:pic>
        <p:nvPicPr>
          <p:cNvPr id="9" name="Image 8"/>
          <p:cNvPicPr>
            <a:picLocks noChangeAspect="1"/>
          </p:cNvPicPr>
          <p:nvPr/>
        </p:nvPicPr>
        <p:blipFill>
          <a:blip r:embed="rId6">
            <a:extLst/>
          </a:blip>
          <a:stretch>
            <a:fillRect/>
          </a:stretch>
        </p:blipFill>
        <p:spPr>
          <a:xfrm>
            <a:off x="6300192" y="3861048"/>
            <a:ext cx="2641600" cy="1790700"/>
          </a:xfrm>
          <a:prstGeom prst="rect">
            <a:avLst/>
          </a:prstGeom>
          <a:ln>
            <a:noFill/>
          </a:ln>
          <a:effectLst>
            <a:softEdge rad="112500"/>
          </a:effectLst>
        </p:spPr>
      </p:pic>
      <p:sp>
        <p:nvSpPr>
          <p:cNvPr id="60424" name="ZoneTexte 9"/>
          <p:cNvSpPr txBox="1">
            <a:spLocks noChangeArrowheads="1"/>
          </p:cNvSpPr>
          <p:nvPr/>
        </p:nvSpPr>
        <p:spPr bwMode="auto">
          <a:xfrm>
            <a:off x="1346200" y="3376613"/>
            <a:ext cx="1316038" cy="369887"/>
          </a:xfrm>
          <a:prstGeom prst="rect">
            <a:avLst/>
          </a:prstGeom>
          <a:noFill/>
          <a:ln w="9525">
            <a:noFill/>
            <a:miter lim="800000"/>
            <a:headEnd/>
            <a:tailEnd/>
          </a:ln>
        </p:spPr>
        <p:txBody>
          <a:bodyPr wrap="none">
            <a:spAutoFit/>
          </a:bodyPr>
          <a:lstStyle/>
          <a:p>
            <a:r>
              <a:rPr lang="fr-FR">
                <a:latin typeface="Calibri" pitchFamily="34" charset="0"/>
              </a:rPr>
              <a:t>Les céréales</a:t>
            </a:r>
          </a:p>
        </p:txBody>
      </p:sp>
      <p:sp>
        <p:nvSpPr>
          <p:cNvPr id="60425" name="ZoneTexte 10"/>
          <p:cNvSpPr txBox="1">
            <a:spLocks noChangeArrowheads="1"/>
          </p:cNvSpPr>
          <p:nvPr/>
        </p:nvSpPr>
        <p:spPr bwMode="auto">
          <a:xfrm>
            <a:off x="4427538" y="4756150"/>
            <a:ext cx="655637" cy="369888"/>
          </a:xfrm>
          <a:prstGeom prst="rect">
            <a:avLst/>
          </a:prstGeom>
          <a:noFill/>
          <a:ln w="9525">
            <a:noFill/>
            <a:miter lim="800000"/>
            <a:headEnd/>
            <a:tailEnd/>
          </a:ln>
        </p:spPr>
        <p:txBody>
          <a:bodyPr wrap="none">
            <a:spAutoFit/>
          </a:bodyPr>
          <a:lstStyle/>
          <a:p>
            <a:r>
              <a:rPr lang="fr-FR">
                <a:latin typeface="Calibri" pitchFamily="34" charset="0"/>
              </a:rPr>
              <a:t>L’eau</a:t>
            </a:r>
          </a:p>
        </p:txBody>
      </p:sp>
      <p:sp>
        <p:nvSpPr>
          <p:cNvPr id="60426" name="ZoneTexte 11"/>
          <p:cNvSpPr txBox="1">
            <a:spLocks noChangeArrowheads="1"/>
          </p:cNvSpPr>
          <p:nvPr/>
        </p:nvSpPr>
        <p:spPr bwMode="auto">
          <a:xfrm>
            <a:off x="6989763" y="5651500"/>
            <a:ext cx="1262062" cy="369888"/>
          </a:xfrm>
          <a:prstGeom prst="rect">
            <a:avLst/>
          </a:prstGeom>
          <a:noFill/>
          <a:ln w="9525">
            <a:noFill/>
            <a:miter lim="800000"/>
            <a:headEnd/>
            <a:tailEnd/>
          </a:ln>
        </p:spPr>
        <p:txBody>
          <a:bodyPr wrap="none">
            <a:spAutoFit/>
          </a:bodyPr>
          <a:lstStyle/>
          <a:p>
            <a:r>
              <a:rPr lang="fr-FR">
                <a:latin typeface="Calibri" pitchFamily="34" charset="0"/>
              </a:rPr>
              <a:t>Les Levures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p:cNvSpPr>
            <a:spLocks noGrp="1"/>
          </p:cNvSpPr>
          <p:nvPr>
            <p:ph type="title"/>
          </p:nvPr>
        </p:nvSpPr>
        <p:spPr/>
        <p:txBody>
          <a:bodyPr/>
          <a:lstStyle/>
          <a:p>
            <a:pPr eaLnBrk="1" hangingPunct="1"/>
            <a:r>
              <a:rPr lang="fr-FR" smtClean="0"/>
              <a:t>La Fabrication du Whisky</a:t>
            </a:r>
          </a:p>
        </p:txBody>
      </p:sp>
      <p:pic>
        <p:nvPicPr>
          <p:cNvPr id="60418"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0419"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3" name="Image 2"/>
          <p:cNvPicPr>
            <a:picLocks noChangeAspect="1"/>
          </p:cNvPicPr>
          <p:nvPr/>
        </p:nvPicPr>
        <p:blipFill>
          <a:blip r:embed="rId4">
            <a:extLst/>
          </a:blip>
          <a:stretch>
            <a:fillRect/>
          </a:stretch>
        </p:blipFill>
        <p:spPr>
          <a:xfrm>
            <a:off x="683568" y="1484784"/>
            <a:ext cx="2641600" cy="1892300"/>
          </a:xfrm>
          <a:prstGeom prst="rect">
            <a:avLst/>
          </a:prstGeom>
          <a:ln>
            <a:noFill/>
          </a:ln>
          <a:effectLst>
            <a:softEdge rad="112500"/>
          </a:effectLst>
        </p:spPr>
      </p:pic>
      <p:sp>
        <p:nvSpPr>
          <p:cNvPr id="60424" name="ZoneTexte 9"/>
          <p:cNvSpPr txBox="1">
            <a:spLocks noChangeArrowheads="1"/>
          </p:cNvSpPr>
          <p:nvPr/>
        </p:nvSpPr>
        <p:spPr bwMode="auto">
          <a:xfrm>
            <a:off x="1346200" y="3376613"/>
            <a:ext cx="1316038" cy="369887"/>
          </a:xfrm>
          <a:prstGeom prst="rect">
            <a:avLst/>
          </a:prstGeom>
          <a:noFill/>
          <a:ln w="9525">
            <a:noFill/>
            <a:miter lim="800000"/>
            <a:headEnd/>
            <a:tailEnd/>
          </a:ln>
        </p:spPr>
        <p:txBody>
          <a:bodyPr wrap="none">
            <a:spAutoFit/>
          </a:bodyPr>
          <a:lstStyle/>
          <a:p>
            <a:r>
              <a:rPr lang="fr-FR" b="1" dirty="0">
                <a:latin typeface="Calibri" pitchFamily="34" charset="0"/>
              </a:rPr>
              <a:t>Les céréales</a:t>
            </a:r>
          </a:p>
        </p:txBody>
      </p:sp>
    </p:spTree>
    <p:extLst>
      <p:ext uri="{BB962C8B-B14F-4D97-AF65-F5344CB8AC3E}">
        <p14:creationId xmlns:p14="http://schemas.microsoft.com/office/powerpoint/2010/main" val="23196120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p:cNvSpPr>
            <a:spLocks noGrp="1"/>
          </p:cNvSpPr>
          <p:nvPr>
            <p:ph type="title"/>
          </p:nvPr>
        </p:nvSpPr>
        <p:spPr/>
        <p:txBody>
          <a:bodyPr/>
          <a:lstStyle/>
          <a:p>
            <a:pPr eaLnBrk="1" hangingPunct="1"/>
            <a:r>
              <a:rPr lang="fr-FR" smtClean="0"/>
              <a:t>La Fabrication du Whisky</a:t>
            </a:r>
          </a:p>
        </p:txBody>
      </p:sp>
      <p:pic>
        <p:nvPicPr>
          <p:cNvPr id="60418"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0419"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3" name="Image 2"/>
          <p:cNvPicPr>
            <a:picLocks noChangeAspect="1"/>
          </p:cNvPicPr>
          <p:nvPr/>
        </p:nvPicPr>
        <p:blipFill>
          <a:blip r:embed="rId4">
            <a:extLst/>
          </a:blip>
          <a:stretch>
            <a:fillRect/>
          </a:stretch>
        </p:blipFill>
        <p:spPr>
          <a:xfrm>
            <a:off x="683568" y="1484784"/>
            <a:ext cx="2641600" cy="1892300"/>
          </a:xfrm>
          <a:prstGeom prst="rect">
            <a:avLst/>
          </a:prstGeom>
          <a:ln>
            <a:noFill/>
          </a:ln>
          <a:effectLst>
            <a:softEdge rad="112500"/>
          </a:effectLst>
        </p:spPr>
      </p:pic>
      <p:sp>
        <p:nvSpPr>
          <p:cNvPr id="60424" name="ZoneTexte 9"/>
          <p:cNvSpPr txBox="1">
            <a:spLocks noChangeArrowheads="1"/>
          </p:cNvSpPr>
          <p:nvPr/>
        </p:nvSpPr>
        <p:spPr bwMode="auto">
          <a:xfrm>
            <a:off x="1346200" y="3376613"/>
            <a:ext cx="1316038" cy="369887"/>
          </a:xfrm>
          <a:prstGeom prst="rect">
            <a:avLst/>
          </a:prstGeom>
          <a:noFill/>
          <a:ln w="9525">
            <a:noFill/>
            <a:miter lim="800000"/>
            <a:headEnd/>
            <a:tailEnd/>
          </a:ln>
        </p:spPr>
        <p:txBody>
          <a:bodyPr wrap="none">
            <a:spAutoFit/>
          </a:bodyPr>
          <a:lstStyle/>
          <a:p>
            <a:r>
              <a:rPr lang="fr-FR" b="1" dirty="0">
                <a:latin typeface="Calibri" pitchFamily="34" charset="0"/>
              </a:rPr>
              <a:t>Les céréales</a:t>
            </a:r>
          </a:p>
        </p:txBody>
      </p:sp>
      <p:sp>
        <p:nvSpPr>
          <p:cNvPr id="11" name="ZoneTexte 10"/>
          <p:cNvSpPr txBox="1"/>
          <p:nvPr/>
        </p:nvSpPr>
        <p:spPr>
          <a:xfrm>
            <a:off x="3490690" y="2996952"/>
            <a:ext cx="4536504" cy="1754326"/>
          </a:xfrm>
          <a:prstGeom prst="rect">
            <a:avLst/>
          </a:prstGeom>
          <a:noFill/>
          <a:ln>
            <a:noFill/>
          </a:ln>
        </p:spPr>
        <p:txBody>
          <a:bodyPr wrap="square" rtlCol="0">
            <a:spAutoFit/>
          </a:bodyPr>
          <a:lstStyle/>
          <a:p>
            <a:r>
              <a:rPr lang="fr-FR" dirty="0"/>
              <a:t>L'orge est à la base de tout le processus. </a:t>
            </a:r>
            <a:br>
              <a:rPr lang="fr-FR" dirty="0"/>
            </a:br>
            <a:r>
              <a:rPr lang="fr-FR" dirty="0"/>
              <a:t>Il n'y a aucune obligation d'utiliser de l'orge écossais pour produire du Scotch whisky.</a:t>
            </a:r>
          </a:p>
          <a:p>
            <a:r>
              <a:rPr lang="fr-FR" dirty="0"/>
              <a:t> Ce qui compte surtout, c'est la teneur en sucres et le prix. </a:t>
            </a:r>
          </a:p>
          <a:p>
            <a:endParaRPr lang="fr-FR" dirty="0"/>
          </a:p>
        </p:txBody>
      </p:sp>
    </p:spTree>
    <p:extLst>
      <p:ext uri="{BB962C8B-B14F-4D97-AF65-F5344CB8AC3E}">
        <p14:creationId xmlns:p14="http://schemas.microsoft.com/office/powerpoint/2010/main" val="1031029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29010961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p:cNvSpPr>
            <a:spLocks noGrp="1"/>
          </p:cNvSpPr>
          <p:nvPr>
            <p:ph type="title"/>
          </p:nvPr>
        </p:nvSpPr>
        <p:spPr/>
        <p:txBody>
          <a:bodyPr/>
          <a:lstStyle/>
          <a:p>
            <a:pPr eaLnBrk="1" hangingPunct="1"/>
            <a:r>
              <a:rPr lang="fr-FR" smtClean="0"/>
              <a:t>La Fabrication du Whisky</a:t>
            </a:r>
          </a:p>
        </p:txBody>
      </p:sp>
      <p:pic>
        <p:nvPicPr>
          <p:cNvPr id="60418"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0419"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8" name="Image 7"/>
          <p:cNvPicPr>
            <a:picLocks noChangeAspect="1"/>
          </p:cNvPicPr>
          <p:nvPr/>
        </p:nvPicPr>
        <p:blipFill>
          <a:blip r:embed="rId4">
            <a:extLst/>
          </a:blip>
          <a:stretch>
            <a:fillRect/>
          </a:stretch>
        </p:blipFill>
        <p:spPr>
          <a:xfrm>
            <a:off x="3419872" y="2866752"/>
            <a:ext cx="2641600" cy="1930400"/>
          </a:xfrm>
          <a:prstGeom prst="rect">
            <a:avLst/>
          </a:prstGeom>
          <a:ln>
            <a:noFill/>
          </a:ln>
          <a:effectLst>
            <a:softEdge rad="112500"/>
          </a:effectLst>
        </p:spPr>
      </p:pic>
      <p:sp>
        <p:nvSpPr>
          <p:cNvPr id="60425" name="ZoneTexte 10"/>
          <p:cNvSpPr txBox="1">
            <a:spLocks noChangeArrowheads="1"/>
          </p:cNvSpPr>
          <p:nvPr/>
        </p:nvSpPr>
        <p:spPr bwMode="auto">
          <a:xfrm>
            <a:off x="4427538" y="4756150"/>
            <a:ext cx="662425" cy="369332"/>
          </a:xfrm>
          <a:prstGeom prst="rect">
            <a:avLst/>
          </a:prstGeom>
          <a:noFill/>
          <a:ln w="9525">
            <a:noFill/>
            <a:miter lim="800000"/>
            <a:headEnd/>
            <a:tailEnd/>
          </a:ln>
        </p:spPr>
        <p:txBody>
          <a:bodyPr wrap="none">
            <a:spAutoFit/>
          </a:bodyPr>
          <a:lstStyle/>
          <a:p>
            <a:r>
              <a:rPr lang="fr-FR" b="1" dirty="0">
                <a:latin typeface="Calibri" pitchFamily="34" charset="0"/>
              </a:rPr>
              <a:t>L’eau</a:t>
            </a:r>
          </a:p>
        </p:txBody>
      </p:sp>
    </p:spTree>
    <p:extLst>
      <p:ext uri="{BB962C8B-B14F-4D97-AF65-F5344CB8AC3E}">
        <p14:creationId xmlns:p14="http://schemas.microsoft.com/office/powerpoint/2010/main" val="23217190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p:cNvSpPr>
            <a:spLocks noGrp="1"/>
          </p:cNvSpPr>
          <p:nvPr>
            <p:ph type="title"/>
          </p:nvPr>
        </p:nvSpPr>
        <p:spPr/>
        <p:txBody>
          <a:bodyPr/>
          <a:lstStyle/>
          <a:p>
            <a:pPr eaLnBrk="1" hangingPunct="1"/>
            <a:r>
              <a:rPr lang="fr-FR" smtClean="0"/>
              <a:t>La Fabrication du Whisky</a:t>
            </a:r>
          </a:p>
        </p:txBody>
      </p:sp>
      <p:pic>
        <p:nvPicPr>
          <p:cNvPr id="60418"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0419"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8" name="Image 7"/>
          <p:cNvPicPr>
            <a:picLocks noChangeAspect="1"/>
          </p:cNvPicPr>
          <p:nvPr/>
        </p:nvPicPr>
        <p:blipFill>
          <a:blip r:embed="rId4">
            <a:extLst/>
          </a:blip>
          <a:stretch>
            <a:fillRect/>
          </a:stretch>
        </p:blipFill>
        <p:spPr>
          <a:xfrm>
            <a:off x="3419872" y="2866752"/>
            <a:ext cx="2641600" cy="1930400"/>
          </a:xfrm>
          <a:prstGeom prst="rect">
            <a:avLst/>
          </a:prstGeom>
          <a:ln>
            <a:noFill/>
          </a:ln>
          <a:effectLst>
            <a:softEdge rad="112500"/>
          </a:effectLst>
        </p:spPr>
      </p:pic>
      <p:sp>
        <p:nvSpPr>
          <p:cNvPr id="60425" name="ZoneTexte 10"/>
          <p:cNvSpPr txBox="1">
            <a:spLocks noChangeArrowheads="1"/>
          </p:cNvSpPr>
          <p:nvPr/>
        </p:nvSpPr>
        <p:spPr bwMode="auto">
          <a:xfrm>
            <a:off x="4427538" y="4756150"/>
            <a:ext cx="662425" cy="369332"/>
          </a:xfrm>
          <a:prstGeom prst="rect">
            <a:avLst/>
          </a:prstGeom>
          <a:noFill/>
          <a:ln w="9525">
            <a:noFill/>
            <a:miter lim="800000"/>
            <a:headEnd/>
            <a:tailEnd/>
          </a:ln>
        </p:spPr>
        <p:txBody>
          <a:bodyPr wrap="none">
            <a:spAutoFit/>
          </a:bodyPr>
          <a:lstStyle/>
          <a:p>
            <a:r>
              <a:rPr lang="fr-FR" b="1" dirty="0">
                <a:latin typeface="Calibri" pitchFamily="34" charset="0"/>
              </a:rPr>
              <a:t>L’eau</a:t>
            </a:r>
          </a:p>
        </p:txBody>
      </p:sp>
      <p:sp>
        <p:nvSpPr>
          <p:cNvPr id="2" name="ZoneTexte 1"/>
          <p:cNvSpPr txBox="1"/>
          <p:nvPr/>
        </p:nvSpPr>
        <p:spPr>
          <a:xfrm>
            <a:off x="251520" y="1297091"/>
            <a:ext cx="8640959" cy="1477328"/>
          </a:xfrm>
          <a:prstGeom prst="rect">
            <a:avLst/>
          </a:prstGeom>
          <a:noFill/>
        </p:spPr>
        <p:txBody>
          <a:bodyPr wrap="square" rtlCol="0">
            <a:spAutoFit/>
          </a:bodyPr>
          <a:lstStyle/>
          <a:p>
            <a:r>
              <a:rPr lang="fr-FR" dirty="0" smtClean="0"/>
              <a:t>L'eau: ingrédient un des </a:t>
            </a:r>
            <a:r>
              <a:rPr lang="fr-FR" dirty="0"/>
              <a:t>plus importants dans la fabrication du whisky. De la qualité et de la pureté de l'eau dépend en grande partie la qualité du whisky. </a:t>
            </a:r>
            <a:endParaRPr lang="fr-FR" dirty="0" smtClean="0"/>
          </a:p>
          <a:p>
            <a:r>
              <a:rPr lang="fr-FR" dirty="0" smtClean="0"/>
              <a:t>L'eau </a:t>
            </a:r>
            <a:r>
              <a:rPr lang="fr-FR" dirty="0"/>
              <a:t>en Écosse est réputée pour sa grande pureté. </a:t>
            </a:r>
            <a:endParaRPr lang="fr-FR" dirty="0" smtClean="0"/>
          </a:p>
          <a:p>
            <a:r>
              <a:rPr lang="fr-FR" dirty="0" smtClean="0"/>
              <a:t>La </a:t>
            </a:r>
            <a:r>
              <a:rPr lang="fr-FR" dirty="0"/>
              <a:t>différence de goût prononcée entre les </a:t>
            </a:r>
            <a:r>
              <a:rPr lang="fr-FR" dirty="0" smtClean="0"/>
              <a:t>whisky</a:t>
            </a:r>
            <a:r>
              <a:rPr lang="fr-FR" dirty="0"/>
              <a:t> provenant des diverses distilleries est due en partie à la qualité de l'eau utilisée. </a:t>
            </a:r>
          </a:p>
        </p:txBody>
      </p:sp>
      <p:sp>
        <p:nvSpPr>
          <p:cNvPr id="4" name="ZoneTexte 3"/>
          <p:cNvSpPr txBox="1"/>
          <p:nvPr/>
        </p:nvSpPr>
        <p:spPr>
          <a:xfrm>
            <a:off x="251520" y="2708920"/>
            <a:ext cx="3168352" cy="2585323"/>
          </a:xfrm>
          <a:prstGeom prst="rect">
            <a:avLst/>
          </a:prstGeom>
          <a:noFill/>
        </p:spPr>
        <p:txBody>
          <a:bodyPr wrap="square" rtlCol="0">
            <a:spAutoFit/>
          </a:bodyPr>
          <a:lstStyle/>
          <a:p>
            <a:r>
              <a:rPr lang="fr-FR" dirty="0" smtClean="0"/>
              <a:t>L'eau </a:t>
            </a:r>
            <a:r>
              <a:rPr lang="fr-FR" dirty="0"/>
              <a:t>dans les Highlands se charge souvent de tourbe, ce qui lui donne une couleur brunâtre. Les substances dérivées de la tourbe sont acheminées par l'eau, et contribuent bien souvent à l'originalité du goût des divers whisky écossais. </a:t>
            </a:r>
          </a:p>
        </p:txBody>
      </p:sp>
    </p:spTree>
    <p:extLst>
      <p:ext uri="{BB962C8B-B14F-4D97-AF65-F5344CB8AC3E}">
        <p14:creationId xmlns:p14="http://schemas.microsoft.com/office/powerpoint/2010/main" val="22914879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p:cNvSpPr>
            <a:spLocks noGrp="1"/>
          </p:cNvSpPr>
          <p:nvPr>
            <p:ph type="title"/>
          </p:nvPr>
        </p:nvSpPr>
        <p:spPr/>
        <p:txBody>
          <a:bodyPr/>
          <a:lstStyle/>
          <a:p>
            <a:pPr eaLnBrk="1" hangingPunct="1"/>
            <a:r>
              <a:rPr lang="fr-FR" smtClean="0"/>
              <a:t>La Fabrication du Whisky</a:t>
            </a:r>
          </a:p>
        </p:txBody>
      </p:sp>
      <p:pic>
        <p:nvPicPr>
          <p:cNvPr id="60418"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0419"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8" name="Image 7"/>
          <p:cNvPicPr>
            <a:picLocks noChangeAspect="1"/>
          </p:cNvPicPr>
          <p:nvPr/>
        </p:nvPicPr>
        <p:blipFill>
          <a:blip r:embed="rId4">
            <a:extLst/>
          </a:blip>
          <a:stretch>
            <a:fillRect/>
          </a:stretch>
        </p:blipFill>
        <p:spPr>
          <a:xfrm>
            <a:off x="3419872" y="2866752"/>
            <a:ext cx="2641600" cy="1930400"/>
          </a:xfrm>
          <a:prstGeom prst="rect">
            <a:avLst/>
          </a:prstGeom>
          <a:ln>
            <a:noFill/>
          </a:ln>
          <a:effectLst>
            <a:softEdge rad="112500"/>
          </a:effectLst>
        </p:spPr>
      </p:pic>
      <p:sp>
        <p:nvSpPr>
          <p:cNvPr id="60425" name="ZoneTexte 10"/>
          <p:cNvSpPr txBox="1">
            <a:spLocks noChangeArrowheads="1"/>
          </p:cNvSpPr>
          <p:nvPr/>
        </p:nvSpPr>
        <p:spPr bwMode="auto">
          <a:xfrm>
            <a:off x="4427538" y="4756150"/>
            <a:ext cx="662425" cy="369332"/>
          </a:xfrm>
          <a:prstGeom prst="rect">
            <a:avLst/>
          </a:prstGeom>
          <a:noFill/>
          <a:ln w="9525">
            <a:noFill/>
            <a:miter lim="800000"/>
            <a:headEnd/>
            <a:tailEnd/>
          </a:ln>
        </p:spPr>
        <p:txBody>
          <a:bodyPr wrap="none">
            <a:spAutoFit/>
          </a:bodyPr>
          <a:lstStyle/>
          <a:p>
            <a:r>
              <a:rPr lang="fr-FR" b="1" dirty="0">
                <a:latin typeface="Calibri" pitchFamily="34" charset="0"/>
              </a:rPr>
              <a:t>L’eau</a:t>
            </a:r>
          </a:p>
        </p:txBody>
      </p:sp>
      <p:sp>
        <p:nvSpPr>
          <p:cNvPr id="5" name="ZoneTexte 4"/>
          <p:cNvSpPr txBox="1"/>
          <p:nvPr/>
        </p:nvSpPr>
        <p:spPr>
          <a:xfrm>
            <a:off x="395536" y="1268760"/>
            <a:ext cx="7992888" cy="3139321"/>
          </a:xfrm>
          <a:prstGeom prst="rect">
            <a:avLst/>
          </a:prstGeom>
          <a:noFill/>
        </p:spPr>
        <p:txBody>
          <a:bodyPr wrap="square" rtlCol="0">
            <a:spAutoFit/>
          </a:bodyPr>
          <a:lstStyle/>
          <a:p>
            <a:r>
              <a:rPr lang="fr-FR" dirty="0" smtClean="0"/>
              <a:t>L'eau </a:t>
            </a:r>
            <a:r>
              <a:rPr lang="fr-FR" dirty="0"/>
              <a:t>est utilisée dans le processus de distillation à divers stades. </a:t>
            </a:r>
            <a:endParaRPr lang="fr-FR" dirty="0" smtClean="0"/>
          </a:p>
          <a:p>
            <a:endParaRPr lang="fr-FR" dirty="0"/>
          </a:p>
          <a:p>
            <a:r>
              <a:rPr lang="fr-FR" dirty="0" smtClean="0"/>
              <a:t>D'abord </a:t>
            </a:r>
            <a:r>
              <a:rPr lang="fr-FR" dirty="0"/>
              <a:t>elle est utilisée dans la phase de brassage où elle est mélangée au malt broyé pour obtenir le moût. </a:t>
            </a:r>
            <a:endParaRPr lang="fr-FR" dirty="0" smtClean="0"/>
          </a:p>
          <a:p>
            <a:endParaRPr lang="fr-FR" dirty="0"/>
          </a:p>
          <a:p>
            <a:r>
              <a:rPr lang="fr-FR" dirty="0" smtClean="0"/>
              <a:t>Ensuite</a:t>
            </a:r>
            <a:r>
              <a:rPr lang="fr-FR" dirty="0"/>
              <a:t>, l'eau est également </a:t>
            </a:r>
            <a:endParaRPr lang="fr-FR" dirty="0" smtClean="0"/>
          </a:p>
          <a:p>
            <a:r>
              <a:rPr lang="fr-FR" dirty="0" smtClean="0"/>
              <a:t>utilisée </a:t>
            </a:r>
            <a:r>
              <a:rPr lang="fr-FR" dirty="0"/>
              <a:t>pour refroidir l'alcool </a:t>
            </a:r>
            <a:endParaRPr lang="fr-FR" dirty="0" smtClean="0"/>
          </a:p>
          <a:p>
            <a:r>
              <a:rPr lang="fr-FR" dirty="0" smtClean="0"/>
              <a:t>dans </a:t>
            </a:r>
            <a:r>
              <a:rPr lang="fr-FR" dirty="0"/>
              <a:t>l'alambic et enfin elle </a:t>
            </a:r>
            <a:endParaRPr lang="fr-FR" dirty="0" smtClean="0"/>
          </a:p>
          <a:p>
            <a:r>
              <a:rPr lang="fr-FR" dirty="0" smtClean="0"/>
              <a:t>est </a:t>
            </a:r>
            <a:r>
              <a:rPr lang="fr-FR" dirty="0"/>
              <a:t>utilisée pour réduire </a:t>
            </a:r>
            <a:endParaRPr lang="fr-FR" dirty="0" smtClean="0"/>
          </a:p>
          <a:p>
            <a:r>
              <a:rPr lang="fr-FR" dirty="0" smtClean="0"/>
              <a:t>l'alcool </a:t>
            </a:r>
            <a:r>
              <a:rPr lang="fr-FR" dirty="0"/>
              <a:t>lors de la mise </a:t>
            </a:r>
            <a:endParaRPr lang="fr-FR" dirty="0" smtClean="0"/>
          </a:p>
          <a:p>
            <a:r>
              <a:rPr lang="fr-FR" dirty="0" smtClean="0"/>
              <a:t>en bouteille.</a:t>
            </a:r>
            <a:endParaRPr lang="fr-FR" dirty="0"/>
          </a:p>
        </p:txBody>
      </p:sp>
    </p:spTree>
    <p:extLst>
      <p:ext uri="{BB962C8B-B14F-4D97-AF65-F5344CB8AC3E}">
        <p14:creationId xmlns:p14="http://schemas.microsoft.com/office/powerpoint/2010/main" val="7785641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p:cNvSpPr>
            <a:spLocks noGrp="1"/>
          </p:cNvSpPr>
          <p:nvPr>
            <p:ph type="title"/>
          </p:nvPr>
        </p:nvSpPr>
        <p:spPr/>
        <p:txBody>
          <a:bodyPr/>
          <a:lstStyle/>
          <a:p>
            <a:pPr eaLnBrk="1" hangingPunct="1"/>
            <a:r>
              <a:rPr lang="fr-FR" smtClean="0"/>
              <a:t>La Fabrication du Whisky</a:t>
            </a:r>
          </a:p>
        </p:txBody>
      </p:sp>
      <p:pic>
        <p:nvPicPr>
          <p:cNvPr id="60418"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0419"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9" name="Image 8"/>
          <p:cNvPicPr>
            <a:picLocks noChangeAspect="1"/>
          </p:cNvPicPr>
          <p:nvPr/>
        </p:nvPicPr>
        <p:blipFill>
          <a:blip r:embed="rId4">
            <a:extLst/>
          </a:blip>
          <a:stretch>
            <a:fillRect/>
          </a:stretch>
        </p:blipFill>
        <p:spPr>
          <a:xfrm>
            <a:off x="6300192" y="3861048"/>
            <a:ext cx="2641600" cy="1790700"/>
          </a:xfrm>
          <a:prstGeom prst="rect">
            <a:avLst/>
          </a:prstGeom>
          <a:ln>
            <a:noFill/>
          </a:ln>
          <a:effectLst>
            <a:softEdge rad="112500"/>
          </a:effectLst>
        </p:spPr>
      </p:pic>
      <p:sp>
        <p:nvSpPr>
          <p:cNvPr id="60426" name="ZoneTexte 11"/>
          <p:cNvSpPr txBox="1">
            <a:spLocks noChangeArrowheads="1"/>
          </p:cNvSpPr>
          <p:nvPr/>
        </p:nvSpPr>
        <p:spPr bwMode="auto">
          <a:xfrm>
            <a:off x="6989763" y="5651500"/>
            <a:ext cx="1262062" cy="369888"/>
          </a:xfrm>
          <a:prstGeom prst="rect">
            <a:avLst/>
          </a:prstGeom>
          <a:noFill/>
          <a:ln w="9525">
            <a:noFill/>
            <a:miter lim="800000"/>
            <a:headEnd/>
            <a:tailEnd/>
          </a:ln>
        </p:spPr>
        <p:txBody>
          <a:bodyPr wrap="none">
            <a:spAutoFit/>
          </a:bodyPr>
          <a:lstStyle/>
          <a:p>
            <a:r>
              <a:rPr lang="fr-FR" b="1" dirty="0">
                <a:latin typeface="Calibri" pitchFamily="34" charset="0"/>
              </a:rPr>
              <a:t>Les Levures</a:t>
            </a:r>
          </a:p>
        </p:txBody>
      </p:sp>
    </p:spTree>
    <p:extLst>
      <p:ext uri="{BB962C8B-B14F-4D97-AF65-F5344CB8AC3E}">
        <p14:creationId xmlns:p14="http://schemas.microsoft.com/office/powerpoint/2010/main" val="23217190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p:cNvSpPr>
            <a:spLocks noGrp="1"/>
          </p:cNvSpPr>
          <p:nvPr>
            <p:ph type="title"/>
          </p:nvPr>
        </p:nvSpPr>
        <p:spPr/>
        <p:txBody>
          <a:bodyPr/>
          <a:lstStyle/>
          <a:p>
            <a:pPr eaLnBrk="1" hangingPunct="1"/>
            <a:r>
              <a:rPr lang="fr-FR" smtClean="0"/>
              <a:t>La Fabrication du Whisky</a:t>
            </a:r>
          </a:p>
        </p:txBody>
      </p:sp>
      <p:pic>
        <p:nvPicPr>
          <p:cNvPr id="60418"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0419"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9" name="Image 8"/>
          <p:cNvPicPr>
            <a:picLocks noChangeAspect="1"/>
          </p:cNvPicPr>
          <p:nvPr/>
        </p:nvPicPr>
        <p:blipFill>
          <a:blip r:embed="rId4">
            <a:extLst/>
          </a:blip>
          <a:stretch>
            <a:fillRect/>
          </a:stretch>
        </p:blipFill>
        <p:spPr>
          <a:xfrm>
            <a:off x="6300192" y="3861048"/>
            <a:ext cx="2641600" cy="1790700"/>
          </a:xfrm>
          <a:prstGeom prst="rect">
            <a:avLst/>
          </a:prstGeom>
          <a:ln>
            <a:noFill/>
          </a:ln>
          <a:effectLst>
            <a:softEdge rad="112500"/>
          </a:effectLst>
        </p:spPr>
      </p:pic>
      <p:sp>
        <p:nvSpPr>
          <p:cNvPr id="60426" name="ZoneTexte 11"/>
          <p:cNvSpPr txBox="1">
            <a:spLocks noChangeArrowheads="1"/>
          </p:cNvSpPr>
          <p:nvPr/>
        </p:nvSpPr>
        <p:spPr bwMode="auto">
          <a:xfrm>
            <a:off x="6989763" y="5651500"/>
            <a:ext cx="1262062" cy="369888"/>
          </a:xfrm>
          <a:prstGeom prst="rect">
            <a:avLst/>
          </a:prstGeom>
          <a:noFill/>
          <a:ln w="9525">
            <a:noFill/>
            <a:miter lim="800000"/>
            <a:headEnd/>
            <a:tailEnd/>
          </a:ln>
        </p:spPr>
        <p:txBody>
          <a:bodyPr wrap="none">
            <a:spAutoFit/>
          </a:bodyPr>
          <a:lstStyle/>
          <a:p>
            <a:r>
              <a:rPr lang="fr-FR" b="1" dirty="0">
                <a:latin typeface="Calibri" pitchFamily="34" charset="0"/>
              </a:rPr>
              <a:t>Les Levures</a:t>
            </a:r>
          </a:p>
        </p:txBody>
      </p:sp>
      <p:sp>
        <p:nvSpPr>
          <p:cNvPr id="2" name="ZoneTexte 1"/>
          <p:cNvSpPr txBox="1"/>
          <p:nvPr/>
        </p:nvSpPr>
        <p:spPr>
          <a:xfrm>
            <a:off x="611560" y="1624732"/>
            <a:ext cx="6120680" cy="2862322"/>
          </a:xfrm>
          <a:prstGeom prst="rect">
            <a:avLst/>
          </a:prstGeom>
          <a:noFill/>
        </p:spPr>
        <p:txBody>
          <a:bodyPr wrap="square" rtlCol="0">
            <a:spAutoFit/>
          </a:bodyPr>
          <a:lstStyle/>
          <a:p>
            <a:r>
              <a:rPr lang="fr-FR" dirty="0"/>
              <a:t>La </a:t>
            </a:r>
            <a:r>
              <a:rPr lang="fr-FR" dirty="0" smtClean="0"/>
              <a:t>levure va </a:t>
            </a:r>
            <a:r>
              <a:rPr lang="fr-FR" dirty="0"/>
              <a:t>démarrer la fermentation. </a:t>
            </a:r>
            <a:br>
              <a:rPr lang="fr-FR" dirty="0"/>
            </a:br>
            <a:endParaRPr lang="fr-FR" dirty="0" smtClean="0"/>
          </a:p>
          <a:p>
            <a:r>
              <a:rPr lang="fr-FR" dirty="0" smtClean="0"/>
              <a:t>Le </a:t>
            </a:r>
            <a:r>
              <a:rPr lang="fr-FR" dirty="0"/>
              <a:t>rôle de la levure est primordial. </a:t>
            </a:r>
            <a:endParaRPr lang="fr-FR" dirty="0" smtClean="0"/>
          </a:p>
          <a:p>
            <a:endParaRPr lang="fr-FR" dirty="0"/>
          </a:p>
          <a:p>
            <a:r>
              <a:rPr lang="fr-FR" dirty="0" smtClean="0"/>
              <a:t>Le </a:t>
            </a:r>
            <a:r>
              <a:rPr lang="fr-FR" dirty="0"/>
              <a:t>choix de la levure est un secret jalousement gardé dans les distilleries.</a:t>
            </a:r>
          </a:p>
          <a:p>
            <a:endParaRPr lang="fr-FR" dirty="0" smtClean="0"/>
          </a:p>
          <a:p>
            <a:r>
              <a:rPr lang="fr-FR" dirty="0" smtClean="0"/>
              <a:t>Le </a:t>
            </a:r>
            <a:r>
              <a:rPr lang="fr-FR" dirty="0"/>
              <a:t>nom anglais de la levure est "</a:t>
            </a:r>
            <a:r>
              <a:rPr lang="fr-FR" dirty="0" err="1"/>
              <a:t>yeast</a:t>
            </a:r>
            <a:r>
              <a:rPr lang="fr-FR" dirty="0"/>
              <a:t>"</a:t>
            </a:r>
          </a:p>
          <a:p>
            <a:r>
              <a:rPr lang="fr-FR" dirty="0"/>
              <a:t> </a:t>
            </a:r>
          </a:p>
          <a:p>
            <a:endParaRPr lang="fr-FR" dirty="0"/>
          </a:p>
        </p:txBody>
      </p:sp>
    </p:spTree>
    <p:extLst>
      <p:ext uri="{BB962C8B-B14F-4D97-AF65-F5344CB8AC3E}">
        <p14:creationId xmlns:p14="http://schemas.microsoft.com/office/powerpoint/2010/main" val="29952481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p:nvPr>
        </p:nvSpPr>
        <p:spPr/>
        <p:txBody>
          <a:bodyPr/>
          <a:lstStyle/>
          <a:p>
            <a:pPr eaLnBrk="1" hangingPunct="1"/>
            <a:r>
              <a:rPr lang="fr-FR" dirty="0" smtClean="0"/>
              <a:t>La Fabrication du Whisky</a:t>
            </a:r>
          </a:p>
        </p:txBody>
      </p:sp>
      <p:pic>
        <p:nvPicPr>
          <p:cNvPr id="61442"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1443"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3" name="Image 2"/>
          <p:cNvPicPr>
            <a:picLocks noChangeAspect="1"/>
          </p:cNvPicPr>
          <p:nvPr/>
        </p:nvPicPr>
        <p:blipFill>
          <a:blip r:embed="rId4">
            <a:extLst/>
          </a:blip>
          <a:stretch>
            <a:fillRect/>
          </a:stretch>
        </p:blipFill>
        <p:spPr>
          <a:xfrm>
            <a:off x="866832" y="1484784"/>
            <a:ext cx="2641600" cy="2095500"/>
          </a:xfrm>
          <a:prstGeom prst="rect">
            <a:avLst/>
          </a:prstGeom>
          <a:ln>
            <a:noFill/>
          </a:ln>
          <a:effectLst>
            <a:softEdge rad="112500"/>
          </a:effectLst>
        </p:spPr>
      </p:pic>
      <p:pic>
        <p:nvPicPr>
          <p:cNvPr id="8" name="Image 7"/>
          <p:cNvPicPr>
            <a:picLocks noChangeAspect="1"/>
          </p:cNvPicPr>
          <p:nvPr/>
        </p:nvPicPr>
        <p:blipFill>
          <a:blip r:embed="rId5">
            <a:extLst/>
          </a:blip>
          <a:stretch>
            <a:fillRect/>
          </a:stretch>
        </p:blipFill>
        <p:spPr>
          <a:xfrm>
            <a:off x="3707904" y="2996952"/>
            <a:ext cx="1905000" cy="1981200"/>
          </a:xfrm>
          <a:prstGeom prst="rect">
            <a:avLst/>
          </a:prstGeom>
          <a:ln>
            <a:noFill/>
          </a:ln>
          <a:effectLst>
            <a:softEdge rad="112500"/>
          </a:effectLst>
        </p:spPr>
      </p:pic>
      <p:pic>
        <p:nvPicPr>
          <p:cNvPr id="9" name="Image 8"/>
          <p:cNvPicPr>
            <a:picLocks noChangeAspect="1"/>
          </p:cNvPicPr>
          <p:nvPr/>
        </p:nvPicPr>
        <p:blipFill>
          <a:blip r:embed="rId6">
            <a:extLst/>
          </a:blip>
          <a:stretch>
            <a:fillRect/>
          </a:stretch>
        </p:blipFill>
        <p:spPr>
          <a:xfrm>
            <a:off x="5796136" y="3538838"/>
            <a:ext cx="2376264" cy="2273445"/>
          </a:xfrm>
          <a:prstGeom prst="rect">
            <a:avLst/>
          </a:prstGeom>
          <a:ln>
            <a:noFill/>
          </a:ln>
          <a:effectLst>
            <a:softEdge rad="112500"/>
          </a:effectLst>
        </p:spPr>
      </p:pic>
      <p:sp>
        <p:nvSpPr>
          <p:cNvPr id="61448" name="ZoneTexte 9"/>
          <p:cNvSpPr txBox="1">
            <a:spLocks noChangeArrowheads="1"/>
          </p:cNvSpPr>
          <p:nvPr/>
        </p:nvSpPr>
        <p:spPr bwMode="auto">
          <a:xfrm>
            <a:off x="1692275" y="3467100"/>
            <a:ext cx="1217613" cy="369888"/>
          </a:xfrm>
          <a:prstGeom prst="rect">
            <a:avLst/>
          </a:prstGeom>
          <a:noFill/>
          <a:ln w="9525">
            <a:noFill/>
            <a:miter lim="800000"/>
            <a:headEnd/>
            <a:tailEnd/>
          </a:ln>
        </p:spPr>
        <p:txBody>
          <a:bodyPr wrap="none">
            <a:spAutoFit/>
          </a:bodyPr>
          <a:lstStyle/>
          <a:p>
            <a:r>
              <a:rPr lang="fr-FR">
                <a:latin typeface="Calibri" pitchFamily="34" charset="0"/>
              </a:rPr>
              <a:t>Le Maltage</a:t>
            </a:r>
          </a:p>
        </p:txBody>
      </p:sp>
      <p:sp>
        <p:nvSpPr>
          <p:cNvPr id="61449" name="ZoneTexte 10"/>
          <p:cNvSpPr txBox="1">
            <a:spLocks noChangeArrowheads="1"/>
          </p:cNvSpPr>
          <p:nvPr/>
        </p:nvSpPr>
        <p:spPr bwMode="auto">
          <a:xfrm>
            <a:off x="4054475" y="4970463"/>
            <a:ext cx="1206500" cy="369887"/>
          </a:xfrm>
          <a:prstGeom prst="rect">
            <a:avLst/>
          </a:prstGeom>
          <a:noFill/>
          <a:ln w="9525">
            <a:noFill/>
            <a:miter lim="800000"/>
            <a:headEnd/>
            <a:tailEnd/>
          </a:ln>
        </p:spPr>
        <p:txBody>
          <a:bodyPr wrap="none">
            <a:spAutoFit/>
          </a:bodyPr>
          <a:lstStyle/>
          <a:p>
            <a:r>
              <a:rPr lang="fr-FR">
                <a:latin typeface="Calibri" pitchFamily="34" charset="0"/>
              </a:rPr>
              <a:t>Le Broyage</a:t>
            </a:r>
          </a:p>
        </p:txBody>
      </p:sp>
      <p:sp>
        <p:nvSpPr>
          <p:cNvPr id="61450" name="ZoneTexte 11"/>
          <p:cNvSpPr txBox="1">
            <a:spLocks noChangeArrowheads="1"/>
          </p:cNvSpPr>
          <p:nvPr/>
        </p:nvSpPr>
        <p:spPr bwMode="auto">
          <a:xfrm>
            <a:off x="6011863" y="5811838"/>
            <a:ext cx="1944687" cy="369887"/>
          </a:xfrm>
          <a:prstGeom prst="rect">
            <a:avLst/>
          </a:prstGeom>
          <a:noFill/>
          <a:ln w="9525">
            <a:noFill/>
            <a:miter lim="800000"/>
            <a:headEnd/>
            <a:tailEnd/>
          </a:ln>
        </p:spPr>
        <p:txBody>
          <a:bodyPr>
            <a:spAutoFit/>
          </a:bodyPr>
          <a:lstStyle/>
          <a:p>
            <a:pPr algn="ctr"/>
            <a:r>
              <a:rPr lang="fr-FR">
                <a:latin typeface="Calibri" pitchFamily="34" charset="0"/>
              </a:rPr>
              <a:t>Le brassage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Fabrication du Whisky</a:t>
            </a:r>
          </a:p>
        </p:txBody>
      </p:sp>
      <p:sp>
        <p:nvSpPr>
          <p:cNvPr id="3" name="Espace réservé du contenu 2"/>
          <p:cNvSpPr>
            <a:spLocks noGrp="1"/>
          </p:cNvSpPr>
          <p:nvPr>
            <p:ph idx="1"/>
          </p:nvPr>
        </p:nvSpPr>
        <p:spPr/>
        <p:txBody>
          <a:bodyPr/>
          <a:lstStyle/>
          <a:p>
            <a:r>
              <a:rPr lang="fr-FR" sz="2800" dirty="0" smtClean="0"/>
              <a:t>L'élaboration </a:t>
            </a:r>
            <a:r>
              <a:rPr lang="fr-FR" sz="2800" dirty="0"/>
              <a:t>d'un whisky prend au minimum 3 ans. </a:t>
            </a:r>
            <a:endParaRPr lang="fr-FR" sz="2800" dirty="0" smtClean="0"/>
          </a:p>
          <a:p>
            <a:r>
              <a:rPr lang="fr-FR" sz="2800" dirty="0" smtClean="0"/>
              <a:t>un </a:t>
            </a:r>
            <a:r>
              <a:rPr lang="fr-FR" sz="2800" dirty="0"/>
              <a:t>alcool de malt qui n'a pas séjourné un minimum de 3 ans dans un fût de chêne n'a pas droit à l'appellation "whisky". </a:t>
            </a:r>
            <a:endParaRPr lang="fr-FR" sz="2800" dirty="0" smtClean="0"/>
          </a:p>
          <a:p>
            <a:r>
              <a:rPr lang="fr-FR" sz="2800" dirty="0" smtClean="0"/>
              <a:t>Pour </a:t>
            </a:r>
            <a:r>
              <a:rPr lang="fr-FR" sz="2800" dirty="0"/>
              <a:t>avoir droit à l'appellation "Scotch", ces whiskies doivent passer ces 3 ans minimum sur le territoire écossais. </a:t>
            </a:r>
            <a:endParaRPr lang="fr-FR" sz="2800" dirty="0" smtClean="0"/>
          </a:p>
          <a:p>
            <a:r>
              <a:rPr lang="fr-FR" sz="2800" dirty="0"/>
              <a:t>Les whiskies que l’on trouve sur le marché sous forme de single malt ont vieilli pendant un minimum de 8 à 10 ans.</a:t>
            </a:r>
          </a:p>
          <a:p>
            <a:r>
              <a:rPr lang="fr-FR" sz="2800" dirty="0"/>
              <a:t/>
            </a:r>
            <a:br>
              <a:rPr lang="fr-FR" sz="2800" dirty="0"/>
            </a:br>
            <a:endParaRPr lang="fr-FR" sz="2800" dirty="0"/>
          </a:p>
        </p:txBody>
      </p:sp>
      <p:sp>
        <p:nvSpPr>
          <p:cNvPr id="4" name="Espace réservé du pied de page 3"/>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9300948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p:nvPr>
        </p:nvSpPr>
        <p:spPr/>
        <p:txBody>
          <a:bodyPr/>
          <a:lstStyle/>
          <a:p>
            <a:pPr eaLnBrk="1" hangingPunct="1"/>
            <a:r>
              <a:rPr lang="fr-FR" smtClean="0"/>
              <a:t>La Fabrication du Whisky</a:t>
            </a:r>
          </a:p>
        </p:txBody>
      </p:sp>
      <p:pic>
        <p:nvPicPr>
          <p:cNvPr id="61442"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1443"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3" name="Image 2"/>
          <p:cNvPicPr>
            <a:picLocks noChangeAspect="1"/>
          </p:cNvPicPr>
          <p:nvPr/>
        </p:nvPicPr>
        <p:blipFill>
          <a:blip r:embed="rId4">
            <a:extLst/>
          </a:blip>
          <a:stretch>
            <a:fillRect/>
          </a:stretch>
        </p:blipFill>
        <p:spPr>
          <a:xfrm>
            <a:off x="866832" y="1484784"/>
            <a:ext cx="2641600" cy="2095500"/>
          </a:xfrm>
          <a:prstGeom prst="rect">
            <a:avLst/>
          </a:prstGeom>
          <a:ln>
            <a:noFill/>
          </a:ln>
          <a:effectLst>
            <a:softEdge rad="112500"/>
          </a:effectLst>
        </p:spPr>
      </p:pic>
      <p:sp>
        <p:nvSpPr>
          <p:cNvPr id="61448" name="ZoneTexte 9"/>
          <p:cNvSpPr txBox="1">
            <a:spLocks noChangeArrowheads="1"/>
          </p:cNvSpPr>
          <p:nvPr/>
        </p:nvSpPr>
        <p:spPr bwMode="auto">
          <a:xfrm>
            <a:off x="1692275" y="3467100"/>
            <a:ext cx="1217613" cy="369888"/>
          </a:xfrm>
          <a:prstGeom prst="rect">
            <a:avLst/>
          </a:prstGeom>
          <a:noFill/>
          <a:ln w="9525">
            <a:noFill/>
            <a:miter lim="800000"/>
            <a:headEnd/>
            <a:tailEnd/>
          </a:ln>
        </p:spPr>
        <p:txBody>
          <a:bodyPr wrap="none">
            <a:spAutoFit/>
          </a:bodyPr>
          <a:lstStyle/>
          <a:p>
            <a:r>
              <a:rPr lang="fr-FR">
                <a:latin typeface="Calibri" pitchFamily="34" charset="0"/>
              </a:rPr>
              <a:t>Le Maltage</a:t>
            </a:r>
          </a:p>
        </p:txBody>
      </p:sp>
      <p:sp>
        <p:nvSpPr>
          <p:cNvPr id="2" name="ZoneTexte 1"/>
          <p:cNvSpPr txBox="1"/>
          <p:nvPr/>
        </p:nvSpPr>
        <p:spPr>
          <a:xfrm>
            <a:off x="3851920" y="1484784"/>
            <a:ext cx="4968552" cy="3416320"/>
          </a:xfrm>
          <a:prstGeom prst="rect">
            <a:avLst/>
          </a:prstGeom>
          <a:noFill/>
        </p:spPr>
        <p:txBody>
          <a:bodyPr wrap="square" rtlCol="0">
            <a:spAutoFit/>
          </a:bodyPr>
          <a:lstStyle/>
          <a:p>
            <a:r>
              <a:rPr lang="fr-FR" dirty="0"/>
              <a:t>Le malt est le résultat de l'opération de maltage. </a:t>
            </a:r>
            <a:endParaRPr lang="fr-FR" dirty="0" smtClean="0"/>
          </a:p>
          <a:p>
            <a:r>
              <a:rPr lang="fr-FR" dirty="0"/>
              <a:t/>
            </a:r>
            <a:br>
              <a:rPr lang="fr-FR" dirty="0"/>
            </a:br>
            <a:r>
              <a:rPr lang="fr-FR" dirty="0"/>
              <a:t>L'orge est mouillée et étendue sur </a:t>
            </a:r>
            <a:r>
              <a:rPr lang="fr-FR" u="sng" dirty="0">
                <a:hlinkClick r:id="rId5"/>
              </a:rPr>
              <a:t>l'aire de maltage</a:t>
            </a:r>
            <a:r>
              <a:rPr lang="fr-FR" dirty="0"/>
              <a:t> pour lui permettre de germer. </a:t>
            </a:r>
            <a:endParaRPr lang="fr-FR" dirty="0" smtClean="0"/>
          </a:p>
          <a:p>
            <a:r>
              <a:rPr lang="fr-FR" dirty="0" smtClean="0"/>
              <a:t>Durant </a:t>
            </a:r>
            <a:r>
              <a:rPr lang="fr-FR" dirty="0"/>
              <a:t>cette opération, une succession de réactions chimiques naturelles se font, transformant les amidons contenus dans l'orge en sucre. </a:t>
            </a:r>
            <a:endParaRPr lang="fr-FR" dirty="0" smtClean="0"/>
          </a:p>
          <a:p>
            <a:endParaRPr lang="fr-FR" dirty="0"/>
          </a:p>
          <a:p>
            <a:r>
              <a:rPr lang="fr-FR" dirty="0" smtClean="0"/>
              <a:t>Le </a:t>
            </a:r>
            <a:r>
              <a:rPr lang="fr-FR" dirty="0"/>
              <a:t>sucre se transformera plus tard en alcool.</a:t>
            </a:r>
          </a:p>
          <a:p>
            <a:endParaRPr lang="fr-FR" dirty="0"/>
          </a:p>
        </p:txBody>
      </p:sp>
    </p:spTree>
    <p:extLst>
      <p:ext uri="{BB962C8B-B14F-4D97-AF65-F5344CB8AC3E}">
        <p14:creationId xmlns:p14="http://schemas.microsoft.com/office/powerpoint/2010/main" val="168783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p:nvPr>
        </p:nvSpPr>
        <p:spPr/>
        <p:txBody>
          <a:bodyPr/>
          <a:lstStyle/>
          <a:p>
            <a:pPr eaLnBrk="1" hangingPunct="1"/>
            <a:r>
              <a:rPr lang="fr-FR" smtClean="0"/>
              <a:t>La Fabrication du Whisky</a:t>
            </a:r>
          </a:p>
        </p:txBody>
      </p:sp>
      <p:pic>
        <p:nvPicPr>
          <p:cNvPr id="61442"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1443"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8" name="Image 7"/>
          <p:cNvPicPr>
            <a:picLocks noChangeAspect="1"/>
          </p:cNvPicPr>
          <p:nvPr/>
        </p:nvPicPr>
        <p:blipFill>
          <a:blip r:embed="rId4">
            <a:extLst/>
          </a:blip>
          <a:stretch>
            <a:fillRect/>
          </a:stretch>
        </p:blipFill>
        <p:spPr>
          <a:xfrm>
            <a:off x="3707904" y="2996952"/>
            <a:ext cx="1905000" cy="1981200"/>
          </a:xfrm>
          <a:prstGeom prst="rect">
            <a:avLst/>
          </a:prstGeom>
          <a:ln>
            <a:noFill/>
          </a:ln>
          <a:effectLst>
            <a:softEdge rad="112500"/>
          </a:effectLst>
        </p:spPr>
      </p:pic>
      <p:sp>
        <p:nvSpPr>
          <p:cNvPr id="61449" name="ZoneTexte 10"/>
          <p:cNvSpPr txBox="1">
            <a:spLocks noChangeArrowheads="1"/>
          </p:cNvSpPr>
          <p:nvPr/>
        </p:nvSpPr>
        <p:spPr bwMode="auto">
          <a:xfrm>
            <a:off x="4054475" y="4970463"/>
            <a:ext cx="1206500" cy="369887"/>
          </a:xfrm>
          <a:prstGeom prst="rect">
            <a:avLst/>
          </a:prstGeom>
          <a:noFill/>
          <a:ln w="9525">
            <a:noFill/>
            <a:miter lim="800000"/>
            <a:headEnd/>
            <a:tailEnd/>
          </a:ln>
        </p:spPr>
        <p:txBody>
          <a:bodyPr wrap="none">
            <a:spAutoFit/>
          </a:bodyPr>
          <a:lstStyle/>
          <a:p>
            <a:r>
              <a:rPr lang="fr-FR">
                <a:latin typeface="Calibri" pitchFamily="34" charset="0"/>
              </a:rPr>
              <a:t>Le Broyage</a:t>
            </a:r>
          </a:p>
        </p:txBody>
      </p:sp>
      <p:sp>
        <p:nvSpPr>
          <p:cNvPr id="2" name="ZoneTexte 1"/>
          <p:cNvSpPr txBox="1"/>
          <p:nvPr/>
        </p:nvSpPr>
        <p:spPr>
          <a:xfrm>
            <a:off x="866775" y="1556792"/>
            <a:ext cx="7809681" cy="2585323"/>
          </a:xfrm>
          <a:prstGeom prst="rect">
            <a:avLst/>
          </a:prstGeom>
          <a:noFill/>
        </p:spPr>
        <p:txBody>
          <a:bodyPr wrap="square" rtlCol="0">
            <a:spAutoFit/>
          </a:bodyPr>
          <a:lstStyle/>
          <a:p>
            <a:r>
              <a:rPr lang="fr-FR" dirty="0"/>
              <a:t>Une fois séché, le malt est broyé en sorte de farine grossière qui servira aux opérations suivantes. </a:t>
            </a:r>
            <a:endParaRPr lang="fr-FR" dirty="0" smtClean="0"/>
          </a:p>
          <a:p>
            <a:endParaRPr lang="fr-FR" dirty="0"/>
          </a:p>
          <a:p>
            <a:r>
              <a:rPr lang="fr-FR" dirty="0"/>
              <a:t>Cette farine s'appelle le </a:t>
            </a:r>
            <a:r>
              <a:rPr lang="fr-FR" u="sng" dirty="0" err="1">
                <a:hlinkClick r:id="rId5"/>
              </a:rPr>
              <a:t>grist</a:t>
            </a:r>
            <a:r>
              <a:rPr lang="fr-FR" dirty="0"/>
              <a:t>.</a:t>
            </a:r>
            <a:br>
              <a:rPr lang="fr-FR" dirty="0"/>
            </a:br>
            <a:endParaRPr lang="fr-FR" dirty="0" smtClean="0"/>
          </a:p>
          <a:p>
            <a:r>
              <a:rPr lang="fr-FR" dirty="0" smtClean="0"/>
              <a:t>Pour </a:t>
            </a:r>
            <a:r>
              <a:rPr lang="fr-FR" dirty="0"/>
              <a:t>le broyage du malt, </a:t>
            </a:r>
            <a:endParaRPr lang="fr-FR" dirty="0" smtClean="0"/>
          </a:p>
          <a:p>
            <a:r>
              <a:rPr lang="fr-FR" dirty="0" smtClean="0"/>
              <a:t>opération </a:t>
            </a:r>
            <a:r>
              <a:rPr lang="fr-FR" dirty="0"/>
              <a:t>qui se passe dans </a:t>
            </a:r>
            <a:endParaRPr lang="fr-FR" dirty="0" smtClean="0"/>
          </a:p>
          <a:p>
            <a:r>
              <a:rPr lang="fr-FR" dirty="0" smtClean="0"/>
              <a:t>la </a:t>
            </a:r>
            <a:r>
              <a:rPr lang="fr-FR" dirty="0"/>
              <a:t>distillerie elle-même, </a:t>
            </a:r>
            <a:endParaRPr lang="fr-FR" dirty="0" smtClean="0"/>
          </a:p>
          <a:p>
            <a:r>
              <a:rPr lang="fr-FR" dirty="0" smtClean="0"/>
              <a:t>un </a:t>
            </a:r>
            <a:r>
              <a:rPr lang="fr-FR" dirty="0"/>
              <a:t>moulin à grain est utilisé.</a:t>
            </a:r>
          </a:p>
        </p:txBody>
      </p:sp>
    </p:spTree>
    <p:extLst>
      <p:ext uri="{BB962C8B-B14F-4D97-AF65-F5344CB8AC3E}">
        <p14:creationId xmlns:p14="http://schemas.microsoft.com/office/powerpoint/2010/main" val="136092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p:nvPr>
        </p:nvSpPr>
        <p:spPr/>
        <p:txBody>
          <a:bodyPr/>
          <a:lstStyle/>
          <a:p>
            <a:pPr eaLnBrk="1" hangingPunct="1"/>
            <a:r>
              <a:rPr lang="fr-FR" smtClean="0"/>
              <a:t>La Fabrication du Whisky</a:t>
            </a:r>
          </a:p>
        </p:txBody>
      </p:sp>
      <p:pic>
        <p:nvPicPr>
          <p:cNvPr id="61442"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1443"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9" name="Image 8"/>
          <p:cNvPicPr>
            <a:picLocks noChangeAspect="1"/>
          </p:cNvPicPr>
          <p:nvPr/>
        </p:nvPicPr>
        <p:blipFill>
          <a:blip r:embed="rId4">
            <a:extLst/>
          </a:blip>
          <a:stretch>
            <a:fillRect/>
          </a:stretch>
        </p:blipFill>
        <p:spPr>
          <a:xfrm>
            <a:off x="5796136" y="3538838"/>
            <a:ext cx="2376264" cy="2273445"/>
          </a:xfrm>
          <a:prstGeom prst="rect">
            <a:avLst/>
          </a:prstGeom>
          <a:ln>
            <a:noFill/>
          </a:ln>
          <a:effectLst>
            <a:softEdge rad="112500"/>
          </a:effectLst>
        </p:spPr>
      </p:pic>
      <p:sp>
        <p:nvSpPr>
          <p:cNvPr id="61450" name="ZoneTexte 11"/>
          <p:cNvSpPr txBox="1">
            <a:spLocks noChangeArrowheads="1"/>
          </p:cNvSpPr>
          <p:nvPr/>
        </p:nvSpPr>
        <p:spPr bwMode="auto">
          <a:xfrm>
            <a:off x="6011863" y="5811838"/>
            <a:ext cx="1944687" cy="369887"/>
          </a:xfrm>
          <a:prstGeom prst="rect">
            <a:avLst/>
          </a:prstGeom>
          <a:noFill/>
          <a:ln w="9525">
            <a:noFill/>
            <a:miter lim="800000"/>
            <a:headEnd/>
            <a:tailEnd/>
          </a:ln>
        </p:spPr>
        <p:txBody>
          <a:bodyPr>
            <a:spAutoFit/>
          </a:bodyPr>
          <a:lstStyle/>
          <a:p>
            <a:pPr algn="ctr"/>
            <a:r>
              <a:rPr lang="fr-FR">
                <a:latin typeface="Calibri" pitchFamily="34" charset="0"/>
              </a:rPr>
              <a:t>Le brassage</a:t>
            </a:r>
          </a:p>
        </p:txBody>
      </p:sp>
      <p:sp>
        <p:nvSpPr>
          <p:cNvPr id="2" name="ZoneTexte 1"/>
          <p:cNvSpPr txBox="1"/>
          <p:nvPr/>
        </p:nvSpPr>
        <p:spPr>
          <a:xfrm>
            <a:off x="467544" y="1700808"/>
            <a:ext cx="7344816" cy="1754326"/>
          </a:xfrm>
          <a:prstGeom prst="rect">
            <a:avLst/>
          </a:prstGeom>
          <a:noFill/>
        </p:spPr>
        <p:txBody>
          <a:bodyPr wrap="square" rtlCol="0">
            <a:spAutoFit/>
          </a:bodyPr>
          <a:lstStyle/>
          <a:p>
            <a:r>
              <a:rPr lang="fr-FR" dirty="0"/>
              <a:t>Le </a:t>
            </a:r>
            <a:r>
              <a:rPr lang="fr-FR" dirty="0" err="1">
                <a:hlinkClick r:id="rId5"/>
              </a:rPr>
              <a:t>grist</a:t>
            </a:r>
            <a:r>
              <a:rPr lang="fr-FR" dirty="0"/>
              <a:t> sera alors mélangé à de l'eau chaude dans la cuve de brassage. </a:t>
            </a:r>
            <a:endParaRPr lang="fr-FR" dirty="0" smtClean="0"/>
          </a:p>
          <a:p>
            <a:endParaRPr lang="fr-FR" dirty="0"/>
          </a:p>
          <a:p>
            <a:r>
              <a:rPr lang="fr-FR" dirty="0"/>
              <a:t>Une cuve de brassage peut contenir jusqu'à 25000 litres</a:t>
            </a:r>
          </a:p>
          <a:p>
            <a:r>
              <a:rPr lang="fr-FR" dirty="0"/>
              <a:t>Le jus sucré ainsi obtenu s'appelle le "</a:t>
            </a:r>
            <a:r>
              <a:rPr lang="fr-FR" dirty="0" err="1"/>
              <a:t>wort</a:t>
            </a:r>
            <a:r>
              <a:rPr lang="fr-FR" dirty="0"/>
              <a:t>" ou le "moût". </a:t>
            </a:r>
          </a:p>
          <a:p>
            <a:endParaRPr lang="fr-FR" dirty="0"/>
          </a:p>
        </p:txBody>
      </p:sp>
    </p:spTree>
    <p:extLst>
      <p:ext uri="{BB962C8B-B14F-4D97-AF65-F5344CB8AC3E}">
        <p14:creationId xmlns:p14="http://schemas.microsoft.com/office/powerpoint/2010/main" val="272184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p:txBody>
          <a:bodyPr/>
          <a:lstStyle/>
          <a:p>
            <a:pPr eaLnBrk="1" hangingPunct="1"/>
            <a:r>
              <a:rPr lang="fr-FR" smtClean="0"/>
              <a:t>Le Rhum</a:t>
            </a:r>
          </a:p>
        </p:txBody>
      </p:sp>
      <p:pic>
        <p:nvPicPr>
          <p:cNvPr id="8" name="Espace réservé du contenu 7"/>
          <p:cNvPicPr>
            <a:picLocks noGrp="1" noChangeAspect="1"/>
          </p:cNvPicPr>
          <p:nvPr>
            <p:ph idx="1"/>
          </p:nvPr>
        </p:nvPicPr>
        <p:blipFill>
          <a:blip r:embed="rId2">
            <a:extLst/>
          </a:blip>
          <a:stretch>
            <a:fillRect/>
          </a:stretch>
        </p:blipFill>
        <p:spPr>
          <a:xfrm>
            <a:off x="3143250" y="2910681"/>
            <a:ext cx="2857500" cy="1905000"/>
          </a:xfrm>
          <a:effectLst>
            <a:softEdge rad="112500"/>
          </a:effectLst>
        </p:spPr>
      </p:pic>
      <p:pic>
        <p:nvPicPr>
          <p:cNvPr id="17411" name="Image 3"/>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pic>
        <p:nvPicPr>
          <p:cNvPr id="17412" name="Image 4"/>
          <p:cNvPicPr>
            <a:picLocks noChangeAspect="1"/>
          </p:cNvPicPr>
          <p:nvPr/>
        </p:nvPicPr>
        <p:blipFill>
          <a:blip r:embed="rId4"/>
          <a:srcRect/>
          <a:stretch>
            <a:fillRect/>
          </a:stretch>
        </p:blipFill>
        <p:spPr bwMode="auto">
          <a:xfrm>
            <a:off x="107950" y="6057900"/>
            <a:ext cx="1517650" cy="755650"/>
          </a:xfrm>
          <a:prstGeom prst="rect">
            <a:avLst/>
          </a:prstGeom>
          <a:noFill/>
          <a:ln w="9525">
            <a:noFill/>
            <a:miter lim="800000"/>
            <a:headEnd/>
            <a:tailEnd/>
          </a:ln>
        </p:spPr>
      </p:pic>
      <p:pic>
        <p:nvPicPr>
          <p:cNvPr id="17413" name="Image 5"/>
          <p:cNvPicPr>
            <a:picLocks noChangeAspect="1"/>
          </p:cNvPicPr>
          <p:nvPr/>
        </p:nvPicPr>
        <p:blipFill>
          <a:blip r:embed="rId4"/>
          <a:srcRect/>
          <a:stretch>
            <a:fillRect/>
          </a:stretch>
        </p:blipFill>
        <p:spPr bwMode="auto">
          <a:xfrm>
            <a:off x="107950" y="6021388"/>
            <a:ext cx="1517650" cy="755650"/>
          </a:xfrm>
          <a:prstGeom prst="rect">
            <a:avLst/>
          </a:prstGeom>
          <a:noFill/>
          <a:ln w="9525">
            <a:noFill/>
            <a:miter lim="800000"/>
            <a:headEnd/>
            <a:tailEnd/>
          </a:ln>
        </p:spPr>
      </p:pic>
      <p:sp>
        <p:nvSpPr>
          <p:cNvPr id="7" name="Espace réservé du pied de page 6"/>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9" name="Image 8"/>
          <p:cNvPicPr>
            <a:picLocks noChangeAspect="1"/>
          </p:cNvPicPr>
          <p:nvPr/>
        </p:nvPicPr>
        <p:blipFill>
          <a:blip r:embed="rId5" cstate="print">
            <a:extLst/>
          </a:blip>
          <a:stretch>
            <a:fillRect/>
          </a:stretch>
        </p:blipFill>
        <p:spPr>
          <a:xfrm>
            <a:off x="456545" y="4077072"/>
            <a:ext cx="2070200" cy="1697564"/>
          </a:xfrm>
          <a:prstGeom prst="rect">
            <a:avLst/>
          </a:prstGeom>
          <a:ln>
            <a:noFill/>
          </a:ln>
          <a:effectLst>
            <a:softEdge rad="112500"/>
          </a:effectLst>
        </p:spPr>
      </p:pic>
      <p:pic>
        <p:nvPicPr>
          <p:cNvPr id="10" name="Image 9"/>
          <p:cNvPicPr>
            <a:picLocks noChangeAspect="1"/>
          </p:cNvPicPr>
          <p:nvPr/>
        </p:nvPicPr>
        <p:blipFill>
          <a:blip r:embed="rId6">
            <a:extLst/>
          </a:blip>
          <a:stretch>
            <a:fillRect/>
          </a:stretch>
        </p:blipFill>
        <p:spPr>
          <a:xfrm>
            <a:off x="6300192" y="980728"/>
            <a:ext cx="2400000" cy="1800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re 1"/>
          <p:cNvSpPr>
            <a:spLocks noGrp="1"/>
          </p:cNvSpPr>
          <p:nvPr>
            <p:ph type="title"/>
          </p:nvPr>
        </p:nvSpPr>
        <p:spPr/>
        <p:txBody>
          <a:bodyPr/>
          <a:lstStyle/>
          <a:p>
            <a:pPr eaLnBrk="1" hangingPunct="1"/>
            <a:r>
              <a:rPr lang="fr-FR" smtClean="0"/>
              <a:t>La Fabrication du Whisky</a:t>
            </a:r>
          </a:p>
        </p:txBody>
      </p:sp>
      <p:pic>
        <p:nvPicPr>
          <p:cNvPr id="62466"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2467"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3" name="Image 2"/>
          <p:cNvPicPr>
            <a:picLocks noChangeAspect="1"/>
          </p:cNvPicPr>
          <p:nvPr/>
        </p:nvPicPr>
        <p:blipFill>
          <a:blip r:embed="rId4">
            <a:extLst/>
          </a:blip>
          <a:stretch>
            <a:fillRect/>
          </a:stretch>
        </p:blipFill>
        <p:spPr>
          <a:xfrm>
            <a:off x="467544" y="1412776"/>
            <a:ext cx="2641600" cy="1790700"/>
          </a:xfrm>
          <a:prstGeom prst="rect">
            <a:avLst/>
          </a:prstGeom>
          <a:ln>
            <a:noFill/>
          </a:ln>
          <a:effectLst>
            <a:softEdge rad="112500"/>
          </a:effectLst>
        </p:spPr>
      </p:pic>
      <p:pic>
        <p:nvPicPr>
          <p:cNvPr id="8" name="Image 7"/>
          <p:cNvPicPr>
            <a:picLocks noChangeAspect="1"/>
          </p:cNvPicPr>
          <p:nvPr/>
        </p:nvPicPr>
        <p:blipFill>
          <a:blip r:embed="rId5">
            <a:extLst/>
          </a:blip>
          <a:stretch>
            <a:fillRect/>
          </a:stretch>
        </p:blipFill>
        <p:spPr>
          <a:xfrm>
            <a:off x="3109144" y="3084471"/>
            <a:ext cx="2736304" cy="1881209"/>
          </a:xfrm>
          <a:prstGeom prst="rect">
            <a:avLst/>
          </a:prstGeom>
          <a:ln>
            <a:noFill/>
          </a:ln>
          <a:effectLst>
            <a:softEdge rad="112500"/>
          </a:effectLst>
        </p:spPr>
      </p:pic>
      <p:pic>
        <p:nvPicPr>
          <p:cNvPr id="9" name="Image 8"/>
          <p:cNvPicPr>
            <a:picLocks noChangeAspect="1"/>
          </p:cNvPicPr>
          <p:nvPr/>
        </p:nvPicPr>
        <p:blipFill>
          <a:blip r:embed="rId6">
            <a:extLst/>
          </a:blip>
          <a:stretch>
            <a:fillRect/>
          </a:stretch>
        </p:blipFill>
        <p:spPr>
          <a:xfrm>
            <a:off x="6156176" y="3911580"/>
            <a:ext cx="2641600" cy="2108200"/>
          </a:xfrm>
          <a:prstGeom prst="rect">
            <a:avLst/>
          </a:prstGeom>
          <a:ln>
            <a:noFill/>
          </a:ln>
          <a:effectLst>
            <a:softEdge rad="112500"/>
          </a:effectLst>
        </p:spPr>
      </p:pic>
      <p:sp>
        <p:nvSpPr>
          <p:cNvPr id="62472" name="ZoneTexte 9"/>
          <p:cNvSpPr txBox="1">
            <a:spLocks noChangeArrowheads="1"/>
          </p:cNvSpPr>
          <p:nvPr/>
        </p:nvSpPr>
        <p:spPr bwMode="auto">
          <a:xfrm>
            <a:off x="1179513" y="3089275"/>
            <a:ext cx="1681162" cy="368300"/>
          </a:xfrm>
          <a:prstGeom prst="rect">
            <a:avLst/>
          </a:prstGeom>
          <a:noFill/>
          <a:ln w="9525">
            <a:noFill/>
            <a:miter lim="800000"/>
            <a:headEnd/>
            <a:tailEnd/>
          </a:ln>
        </p:spPr>
        <p:txBody>
          <a:bodyPr wrap="none">
            <a:spAutoFit/>
          </a:bodyPr>
          <a:lstStyle/>
          <a:p>
            <a:r>
              <a:rPr lang="fr-FR">
                <a:latin typeface="Calibri" pitchFamily="34" charset="0"/>
              </a:rPr>
              <a:t>La fermentation</a:t>
            </a:r>
          </a:p>
        </p:txBody>
      </p:sp>
      <p:sp>
        <p:nvSpPr>
          <p:cNvPr id="62473" name="ZoneTexte 10"/>
          <p:cNvSpPr txBox="1">
            <a:spLocks noChangeArrowheads="1"/>
          </p:cNvSpPr>
          <p:nvPr/>
        </p:nvSpPr>
        <p:spPr bwMode="auto">
          <a:xfrm>
            <a:off x="3868738" y="4781550"/>
            <a:ext cx="1423987" cy="368300"/>
          </a:xfrm>
          <a:prstGeom prst="rect">
            <a:avLst/>
          </a:prstGeom>
          <a:noFill/>
          <a:ln w="9525">
            <a:noFill/>
            <a:miter lim="800000"/>
            <a:headEnd/>
            <a:tailEnd/>
          </a:ln>
        </p:spPr>
        <p:txBody>
          <a:bodyPr wrap="none">
            <a:spAutoFit/>
          </a:bodyPr>
          <a:lstStyle/>
          <a:p>
            <a:r>
              <a:rPr lang="fr-FR">
                <a:latin typeface="Calibri" pitchFamily="34" charset="0"/>
              </a:rPr>
              <a:t>La distillation</a:t>
            </a:r>
          </a:p>
        </p:txBody>
      </p:sp>
      <p:sp>
        <p:nvSpPr>
          <p:cNvPr id="62474" name="ZoneTexte 11"/>
          <p:cNvSpPr txBox="1">
            <a:spLocks noChangeArrowheads="1"/>
          </p:cNvSpPr>
          <p:nvPr/>
        </p:nvSpPr>
        <p:spPr bwMode="auto">
          <a:xfrm>
            <a:off x="6156325" y="5835650"/>
            <a:ext cx="2641600" cy="368300"/>
          </a:xfrm>
          <a:prstGeom prst="rect">
            <a:avLst/>
          </a:prstGeom>
          <a:noFill/>
          <a:ln w="9525">
            <a:noFill/>
            <a:miter lim="800000"/>
            <a:headEnd/>
            <a:tailEnd/>
          </a:ln>
        </p:spPr>
        <p:txBody>
          <a:bodyPr>
            <a:spAutoFit/>
          </a:bodyPr>
          <a:lstStyle/>
          <a:p>
            <a:pPr algn="ctr"/>
            <a:r>
              <a:rPr lang="fr-FR">
                <a:latin typeface="Calibri" pitchFamily="34" charset="0"/>
              </a:rPr>
              <a:t>Le vieillissement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re 1"/>
          <p:cNvSpPr>
            <a:spLocks noGrp="1"/>
          </p:cNvSpPr>
          <p:nvPr>
            <p:ph type="title"/>
          </p:nvPr>
        </p:nvSpPr>
        <p:spPr/>
        <p:txBody>
          <a:bodyPr/>
          <a:lstStyle/>
          <a:p>
            <a:pPr eaLnBrk="1" hangingPunct="1"/>
            <a:r>
              <a:rPr lang="fr-FR" smtClean="0"/>
              <a:t>La Fabrication du Whisky</a:t>
            </a:r>
          </a:p>
        </p:txBody>
      </p:sp>
      <p:pic>
        <p:nvPicPr>
          <p:cNvPr id="62466"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2467"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3" name="Image 2"/>
          <p:cNvPicPr>
            <a:picLocks noChangeAspect="1"/>
          </p:cNvPicPr>
          <p:nvPr/>
        </p:nvPicPr>
        <p:blipFill>
          <a:blip r:embed="rId4">
            <a:extLst/>
          </a:blip>
          <a:stretch>
            <a:fillRect/>
          </a:stretch>
        </p:blipFill>
        <p:spPr>
          <a:xfrm>
            <a:off x="467544" y="1412776"/>
            <a:ext cx="2641600" cy="1790700"/>
          </a:xfrm>
          <a:prstGeom prst="rect">
            <a:avLst/>
          </a:prstGeom>
          <a:ln>
            <a:noFill/>
          </a:ln>
          <a:effectLst>
            <a:softEdge rad="112500"/>
          </a:effectLst>
        </p:spPr>
      </p:pic>
      <p:sp>
        <p:nvSpPr>
          <p:cNvPr id="62472" name="ZoneTexte 9"/>
          <p:cNvSpPr txBox="1">
            <a:spLocks noChangeArrowheads="1"/>
          </p:cNvSpPr>
          <p:nvPr/>
        </p:nvSpPr>
        <p:spPr bwMode="auto">
          <a:xfrm>
            <a:off x="1179513" y="3089275"/>
            <a:ext cx="1681162" cy="368300"/>
          </a:xfrm>
          <a:prstGeom prst="rect">
            <a:avLst/>
          </a:prstGeom>
          <a:noFill/>
          <a:ln w="9525">
            <a:noFill/>
            <a:miter lim="800000"/>
            <a:headEnd/>
            <a:tailEnd/>
          </a:ln>
        </p:spPr>
        <p:txBody>
          <a:bodyPr wrap="none">
            <a:spAutoFit/>
          </a:bodyPr>
          <a:lstStyle/>
          <a:p>
            <a:r>
              <a:rPr lang="fr-FR">
                <a:latin typeface="Calibri" pitchFamily="34" charset="0"/>
              </a:rPr>
              <a:t>La fermentation</a:t>
            </a:r>
          </a:p>
        </p:txBody>
      </p:sp>
      <p:sp>
        <p:nvSpPr>
          <p:cNvPr id="2" name="ZoneTexte 1"/>
          <p:cNvSpPr txBox="1"/>
          <p:nvPr/>
        </p:nvSpPr>
        <p:spPr>
          <a:xfrm>
            <a:off x="3419872" y="1412776"/>
            <a:ext cx="4896544" cy="3970318"/>
          </a:xfrm>
          <a:prstGeom prst="rect">
            <a:avLst/>
          </a:prstGeom>
          <a:noFill/>
        </p:spPr>
        <p:txBody>
          <a:bodyPr wrap="square" rtlCol="0">
            <a:spAutoFit/>
          </a:bodyPr>
          <a:lstStyle/>
          <a:p>
            <a:r>
              <a:rPr lang="fr-FR" b="1" i="1" dirty="0"/>
              <a:t>Le </a:t>
            </a:r>
            <a:r>
              <a:rPr lang="fr-FR" b="1" i="1" dirty="0" err="1"/>
              <a:t>washback</a:t>
            </a:r>
            <a:r>
              <a:rPr lang="fr-FR" b="1" i="1" dirty="0"/>
              <a:t> </a:t>
            </a:r>
          </a:p>
          <a:p>
            <a:r>
              <a:rPr lang="fr-FR" dirty="0"/>
              <a:t>Ajouter de la levure au mout. </a:t>
            </a:r>
            <a:endParaRPr lang="fr-FR" dirty="0" smtClean="0"/>
          </a:p>
          <a:p>
            <a:endParaRPr lang="fr-FR" dirty="0"/>
          </a:p>
          <a:p>
            <a:r>
              <a:rPr lang="fr-FR" dirty="0"/>
              <a:t>L'action de la levure sur le sucre du moût va produire de l'alcool et du gaz carbonique. </a:t>
            </a:r>
          </a:p>
          <a:p>
            <a:endParaRPr lang="fr-FR" b="1" i="1" dirty="0" smtClean="0"/>
          </a:p>
          <a:p>
            <a:r>
              <a:rPr lang="fr-FR" b="1" i="1" dirty="0" smtClean="0"/>
              <a:t>le </a:t>
            </a:r>
            <a:r>
              <a:rPr lang="fr-FR" b="1" i="1" dirty="0" err="1"/>
              <a:t>wash</a:t>
            </a:r>
            <a:r>
              <a:rPr lang="fr-FR" b="1" i="1" dirty="0"/>
              <a:t> </a:t>
            </a:r>
          </a:p>
          <a:p>
            <a:r>
              <a:rPr lang="fr-FR" dirty="0"/>
              <a:t>L'action de la levure fait fermenter celui-ci. </a:t>
            </a:r>
          </a:p>
          <a:p>
            <a:r>
              <a:rPr lang="fr-FR" dirty="0"/>
              <a:t>Le résultat est une sorte de bière à environ 8% d'alcool. </a:t>
            </a:r>
            <a:endParaRPr lang="fr-FR" dirty="0" smtClean="0"/>
          </a:p>
          <a:p>
            <a:endParaRPr lang="fr-FR" dirty="0"/>
          </a:p>
          <a:p>
            <a:r>
              <a:rPr lang="fr-FR" dirty="0"/>
              <a:t>le procédé de fabrication du whisky ressemble à celui de la bière. </a:t>
            </a:r>
          </a:p>
          <a:p>
            <a:endParaRPr lang="fr-FR" dirty="0"/>
          </a:p>
        </p:txBody>
      </p:sp>
    </p:spTree>
    <p:extLst>
      <p:ext uri="{BB962C8B-B14F-4D97-AF65-F5344CB8AC3E}">
        <p14:creationId xmlns:p14="http://schemas.microsoft.com/office/powerpoint/2010/main" val="40145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re 1"/>
          <p:cNvSpPr>
            <a:spLocks noGrp="1"/>
          </p:cNvSpPr>
          <p:nvPr>
            <p:ph type="title"/>
          </p:nvPr>
        </p:nvSpPr>
        <p:spPr/>
        <p:txBody>
          <a:bodyPr/>
          <a:lstStyle/>
          <a:p>
            <a:pPr eaLnBrk="1" hangingPunct="1"/>
            <a:r>
              <a:rPr lang="fr-FR" smtClean="0"/>
              <a:t>La Fabrication du Whisky</a:t>
            </a:r>
          </a:p>
        </p:txBody>
      </p:sp>
      <p:pic>
        <p:nvPicPr>
          <p:cNvPr id="62466"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2467"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8" name="Image 7"/>
          <p:cNvPicPr>
            <a:picLocks noChangeAspect="1"/>
          </p:cNvPicPr>
          <p:nvPr/>
        </p:nvPicPr>
        <p:blipFill>
          <a:blip r:embed="rId4">
            <a:extLst/>
          </a:blip>
          <a:stretch>
            <a:fillRect/>
          </a:stretch>
        </p:blipFill>
        <p:spPr>
          <a:xfrm>
            <a:off x="3109144" y="3084471"/>
            <a:ext cx="2736304" cy="1881209"/>
          </a:xfrm>
          <a:prstGeom prst="rect">
            <a:avLst/>
          </a:prstGeom>
          <a:ln>
            <a:noFill/>
          </a:ln>
          <a:effectLst>
            <a:softEdge rad="112500"/>
          </a:effectLst>
        </p:spPr>
      </p:pic>
      <p:sp>
        <p:nvSpPr>
          <p:cNvPr id="62473" name="ZoneTexte 10"/>
          <p:cNvSpPr txBox="1">
            <a:spLocks noChangeArrowheads="1"/>
          </p:cNvSpPr>
          <p:nvPr/>
        </p:nvSpPr>
        <p:spPr bwMode="auto">
          <a:xfrm>
            <a:off x="3868738" y="4781550"/>
            <a:ext cx="1423987" cy="368300"/>
          </a:xfrm>
          <a:prstGeom prst="rect">
            <a:avLst/>
          </a:prstGeom>
          <a:noFill/>
          <a:ln w="9525">
            <a:noFill/>
            <a:miter lim="800000"/>
            <a:headEnd/>
            <a:tailEnd/>
          </a:ln>
        </p:spPr>
        <p:txBody>
          <a:bodyPr wrap="none">
            <a:spAutoFit/>
          </a:bodyPr>
          <a:lstStyle/>
          <a:p>
            <a:r>
              <a:rPr lang="fr-FR">
                <a:latin typeface="Calibri" pitchFamily="34" charset="0"/>
              </a:rPr>
              <a:t>La distillation</a:t>
            </a:r>
          </a:p>
        </p:txBody>
      </p:sp>
      <p:sp>
        <p:nvSpPr>
          <p:cNvPr id="2" name="ZoneTexte 1"/>
          <p:cNvSpPr txBox="1"/>
          <p:nvPr/>
        </p:nvSpPr>
        <p:spPr>
          <a:xfrm>
            <a:off x="300832" y="1340768"/>
            <a:ext cx="8352928" cy="5078313"/>
          </a:xfrm>
          <a:prstGeom prst="rect">
            <a:avLst/>
          </a:prstGeom>
          <a:noFill/>
        </p:spPr>
        <p:txBody>
          <a:bodyPr wrap="square" rtlCol="0">
            <a:spAutoFit/>
          </a:bodyPr>
          <a:lstStyle/>
          <a:p>
            <a:r>
              <a:rPr lang="fr-FR" dirty="0"/>
              <a:t>La distillation consiste en la séparation de l'alcool et de l'eau contenus dans le </a:t>
            </a:r>
            <a:r>
              <a:rPr lang="fr-FR" dirty="0" err="1"/>
              <a:t>wash</a:t>
            </a:r>
            <a:r>
              <a:rPr lang="fr-FR" dirty="0"/>
              <a:t>. Cette opération est classique, et est à la base de toutes les boissons alcooliques.</a:t>
            </a:r>
          </a:p>
          <a:p>
            <a:r>
              <a:rPr lang="fr-FR" dirty="0" smtClean="0"/>
              <a:t>Cette </a:t>
            </a:r>
            <a:r>
              <a:rPr lang="fr-FR" dirty="0"/>
              <a:t>opération se fait à l'aide d'alambics. </a:t>
            </a:r>
          </a:p>
          <a:p>
            <a:r>
              <a:rPr lang="fr-FR" dirty="0" smtClean="0"/>
              <a:t>En </a:t>
            </a:r>
            <a:r>
              <a:rPr lang="fr-FR" dirty="0"/>
              <a:t>Ecosse, on utilise des </a:t>
            </a:r>
            <a:r>
              <a:rPr lang="fr-FR" dirty="0" smtClean="0"/>
              <a:t>alambics </a:t>
            </a:r>
            <a:r>
              <a:rPr lang="fr-FR" dirty="0"/>
              <a:t>dits "à feu ouvert", </a:t>
            </a:r>
            <a:endParaRPr lang="fr-FR" dirty="0" smtClean="0"/>
          </a:p>
          <a:p>
            <a:r>
              <a:rPr lang="fr-FR" dirty="0" smtClean="0"/>
              <a:t>ou </a:t>
            </a:r>
            <a:r>
              <a:rPr lang="fr-FR" dirty="0"/>
              <a:t>pot </a:t>
            </a:r>
            <a:r>
              <a:rPr lang="fr-FR" dirty="0" err="1"/>
              <a:t>stills</a:t>
            </a:r>
            <a:r>
              <a:rPr lang="fr-FR" dirty="0"/>
              <a:t>. </a:t>
            </a:r>
          </a:p>
          <a:p>
            <a:endParaRPr lang="fr-FR" dirty="0" smtClean="0"/>
          </a:p>
          <a:p>
            <a:r>
              <a:rPr lang="fr-FR" dirty="0" smtClean="0"/>
              <a:t>Les </a:t>
            </a:r>
            <a:r>
              <a:rPr lang="fr-FR" dirty="0"/>
              <a:t>alambics sont en </a:t>
            </a:r>
            <a:endParaRPr lang="fr-FR" dirty="0" smtClean="0"/>
          </a:p>
          <a:p>
            <a:r>
              <a:rPr lang="fr-FR" dirty="0" smtClean="0"/>
              <a:t>cuivre </a:t>
            </a:r>
            <a:r>
              <a:rPr lang="fr-FR" dirty="0"/>
              <a:t>parce que cette </a:t>
            </a:r>
            <a:endParaRPr lang="fr-FR" dirty="0" smtClean="0"/>
          </a:p>
          <a:p>
            <a:r>
              <a:rPr lang="fr-FR" dirty="0" smtClean="0"/>
              <a:t>matière </a:t>
            </a:r>
            <a:r>
              <a:rPr lang="fr-FR" dirty="0"/>
              <a:t>exerce une forte </a:t>
            </a:r>
            <a:endParaRPr lang="fr-FR" dirty="0" smtClean="0"/>
          </a:p>
          <a:p>
            <a:r>
              <a:rPr lang="fr-FR" dirty="0" smtClean="0"/>
              <a:t>influence </a:t>
            </a:r>
            <a:r>
              <a:rPr lang="fr-FR" dirty="0"/>
              <a:t>sur le processus </a:t>
            </a:r>
            <a:endParaRPr lang="fr-FR" dirty="0" smtClean="0"/>
          </a:p>
          <a:p>
            <a:r>
              <a:rPr lang="fr-FR" dirty="0" smtClean="0"/>
              <a:t>physique </a:t>
            </a:r>
            <a:r>
              <a:rPr lang="fr-FR" dirty="0"/>
              <a:t>de séparation </a:t>
            </a:r>
            <a:endParaRPr lang="fr-FR" dirty="0" smtClean="0"/>
          </a:p>
          <a:p>
            <a:r>
              <a:rPr lang="fr-FR" dirty="0" smtClean="0"/>
              <a:t>des </a:t>
            </a:r>
            <a:r>
              <a:rPr lang="fr-FR" dirty="0"/>
              <a:t>eaux et des alcools. </a:t>
            </a:r>
          </a:p>
          <a:p>
            <a:endParaRPr lang="fr-FR" dirty="0" smtClean="0"/>
          </a:p>
          <a:p>
            <a:r>
              <a:rPr lang="fr-FR" dirty="0" smtClean="0"/>
              <a:t>Les </a:t>
            </a:r>
            <a:r>
              <a:rPr lang="fr-FR" dirty="0"/>
              <a:t>influences de l'alambic, comme la forme, la hauteur, le longueur du "col de cygne" sont également primordiales dans le goût du produit fini. </a:t>
            </a:r>
          </a:p>
          <a:p>
            <a:r>
              <a:rPr lang="fr-FR" dirty="0"/>
              <a:t>Le whisky écossais subit une double distillation, le whiskey irlandais trois fois.</a:t>
            </a:r>
          </a:p>
          <a:p>
            <a:endParaRPr lang="fr-FR" dirty="0"/>
          </a:p>
        </p:txBody>
      </p:sp>
    </p:spTree>
    <p:extLst>
      <p:ext uri="{BB962C8B-B14F-4D97-AF65-F5344CB8AC3E}">
        <p14:creationId xmlns:p14="http://schemas.microsoft.com/office/powerpoint/2010/main" val="40145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re 1"/>
          <p:cNvSpPr>
            <a:spLocks noGrp="1"/>
          </p:cNvSpPr>
          <p:nvPr>
            <p:ph type="title"/>
          </p:nvPr>
        </p:nvSpPr>
        <p:spPr/>
        <p:txBody>
          <a:bodyPr/>
          <a:lstStyle/>
          <a:p>
            <a:pPr eaLnBrk="1" hangingPunct="1"/>
            <a:r>
              <a:rPr lang="fr-FR" smtClean="0"/>
              <a:t>La Fabrication du Whisky</a:t>
            </a:r>
          </a:p>
        </p:txBody>
      </p:sp>
      <p:pic>
        <p:nvPicPr>
          <p:cNvPr id="62466"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2467"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9" name="Image 8"/>
          <p:cNvPicPr>
            <a:picLocks noChangeAspect="1"/>
          </p:cNvPicPr>
          <p:nvPr/>
        </p:nvPicPr>
        <p:blipFill>
          <a:blip r:embed="rId4">
            <a:extLst/>
          </a:blip>
          <a:stretch>
            <a:fillRect/>
          </a:stretch>
        </p:blipFill>
        <p:spPr>
          <a:xfrm>
            <a:off x="6156176" y="3911580"/>
            <a:ext cx="2641600" cy="2108200"/>
          </a:xfrm>
          <a:prstGeom prst="rect">
            <a:avLst/>
          </a:prstGeom>
          <a:ln>
            <a:noFill/>
          </a:ln>
          <a:effectLst>
            <a:softEdge rad="112500"/>
          </a:effectLst>
        </p:spPr>
      </p:pic>
      <p:sp>
        <p:nvSpPr>
          <p:cNvPr id="62474" name="ZoneTexte 11"/>
          <p:cNvSpPr txBox="1">
            <a:spLocks noChangeArrowheads="1"/>
          </p:cNvSpPr>
          <p:nvPr/>
        </p:nvSpPr>
        <p:spPr bwMode="auto">
          <a:xfrm>
            <a:off x="6156325" y="5835650"/>
            <a:ext cx="2641600" cy="368300"/>
          </a:xfrm>
          <a:prstGeom prst="rect">
            <a:avLst/>
          </a:prstGeom>
          <a:noFill/>
          <a:ln w="9525">
            <a:noFill/>
            <a:miter lim="800000"/>
            <a:headEnd/>
            <a:tailEnd/>
          </a:ln>
        </p:spPr>
        <p:txBody>
          <a:bodyPr>
            <a:spAutoFit/>
          </a:bodyPr>
          <a:lstStyle/>
          <a:p>
            <a:pPr algn="ctr"/>
            <a:r>
              <a:rPr lang="fr-FR">
                <a:latin typeface="Calibri" pitchFamily="34" charset="0"/>
              </a:rPr>
              <a:t>Le vieillissement</a:t>
            </a:r>
          </a:p>
        </p:txBody>
      </p:sp>
      <p:sp>
        <p:nvSpPr>
          <p:cNvPr id="4" name="ZoneTexte 3"/>
          <p:cNvSpPr txBox="1"/>
          <p:nvPr/>
        </p:nvSpPr>
        <p:spPr>
          <a:xfrm>
            <a:off x="478817" y="1556792"/>
            <a:ext cx="8186365" cy="2862322"/>
          </a:xfrm>
          <a:prstGeom prst="rect">
            <a:avLst/>
          </a:prstGeom>
          <a:noFill/>
        </p:spPr>
        <p:txBody>
          <a:bodyPr wrap="square" rtlCol="0">
            <a:spAutoFit/>
          </a:bodyPr>
          <a:lstStyle/>
          <a:p>
            <a:r>
              <a:rPr lang="fr-FR" dirty="0"/>
              <a:t>le </a:t>
            </a:r>
            <a:r>
              <a:rPr lang="fr-FR" dirty="0" smtClean="0"/>
              <a:t>vieillissement </a:t>
            </a:r>
            <a:r>
              <a:rPr lang="fr-FR" dirty="0"/>
              <a:t>des </a:t>
            </a:r>
            <a:r>
              <a:rPr lang="fr-FR" dirty="0" smtClean="0"/>
              <a:t>whiskies </a:t>
            </a:r>
            <a:r>
              <a:rPr lang="fr-FR" dirty="0"/>
              <a:t>invite à donner toute sa typicité</a:t>
            </a:r>
            <a:r>
              <a:rPr lang="fr-FR" dirty="0" smtClean="0"/>
              <a:t>.</a:t>
            </a:r>
          </a:p>
          <a:p>
            <a:endParaRPr lang="fr-FR" dirty="0"/>
          </a:p>
          <a:p>
            <a:r>
              <a:rPr lang="fr-FR" dirty="0"/>
              <a:t>les fûts dans lesquels ils ont mûri, le temps qu'ils ont passé dans les fûts, la nature du chai, le goût de l'air apportent au whisky son caractère</a:t>
            </a:r>
            <a:r>
              <a:rPr lang="fr-FR" dirty="0" smtClean="0"/>
              <a:t>.</a:t>
            </a:r>
          </a:p>
          <a:p>
            <a:r>
              <a:rPr lang="fr-FR" dirty="0"/>
              <a:t/>
            </a:r>
            <a:br>
              <a:rPr lang="fr-FR" dirty="0"/>
            </a:br>
            <a:r>
              <a:rPr lang="fr-FR" dirty="0"/>
              <a:t>Pour avoir le droit de porter le nom de whisky, un alcool de grain (malté ou non) doit avoir vieilli un minimum de 3 années dans un fût de chêne. </a:t>
            </a:r>
          </a:p>
          <a:p>
            <a:endParaRPr lang="fr-FR" dirty="0" smtClean="0"/>
          </a:p>
          <a:p>
            <a:r>
              <a:rPr lang="fr-FR" dirty="0" smtClean="0"/>
              <a:t>les </a:t>
            </a:r>
            <a:r>
              <a:rPr lang="fr-FR" dirty="0"/>
              <a:t>écossais utilisent toujours des fûts usagés. </a:t>
            </a:r>
            <a:br>
              <a:rPr lang="fr-FR" dirty="0"/>
            </a:br>
            <a:endParaRPr lang="fr-FR" dirty="0"/>
          </a:p>
        </p:txBody>
      </p:sp>
    </p:spTree>
    <p:extLst>
      <p:ext uri="{BB962C8B-B14F-4D97-AF65-F5344CB8AC3E}">
        <p14:creationId xmlns:p14="http://schemas.microsoft.com/office/powerpoint/2010/main" val="40145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re 1"/>
          <p:cNvSpPr>
            <a:spLocks noGrp="1"/>
          </p:cNvSpPr>
          <p:nvPr>
            <p:ph type="title"/>
          </p:nvPr>
        </p:nvSpPr>
        <p:spPr/>
        <p:txBody>
          <a:bodyPr/>
          <a:lstStyle/>
          <a:p>
            <a:pPr eaLnBrk="1" hangingPunct="1"/>
            <a:r>
              <a:rPr lang="fr-FR" smtClean="0"/>
              <a:t>La Fabrication du Whisky</a:t>
            </a:r>
          </a:p>
        </p:txBody>
      </p:sp>
      <p:pic>
        <p:nvPicPr>
          <p:cNvPr id="63490"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3491"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3" name="Image 2"/>
          <p:cNvPicPr>
            <a:picLocks noChangeAspect="1"/>
          </p:cNvPicPr>
          <p:nvPr/>
        </p:nvPicPr>
        <p:blipFill>
          <a:blip r:embed="rId4" cstate="print">
            <a:extLst/>
          </a:blip>
          <a:stretch>
            <a:fillRect/>
          </a:stretch>
        </p:blipFill>
        <p:spPr>
          <a:xfrm>
            <a:off x="1763688" y="2506925"/>
            <a:ext cx="4572000" cy="2291190"/>
          </a:xfrm>
          <a:prstGeom prst="rect">
            <a:avLst/>
          </a:prstGeom>
          <a:ln>
            <a:noFill/>
          </a:ln>
          <a:effectLst>
            <a:softEdge rad="112500"/>
          </a:effectLst>
        </p:spPr>
      </p:pic>
      <p:sp>
        <p:nvSpPr>
          <p:cNvPr id="63494" name="ZoneTexte 7"/>
          <p:cNvSpPr txBox="1">
            <a:spLocks noChangeArrowheads="1"/>
          </p:cNvSpPr>
          <p:nvPr/>
        </p:nvSpPr>
        <p:spPr bwMode="auto">
          <a:xfrm>
            <a:off x="1763713" y="4779963"/>
            <a:ext cx="4572000" cy="369887"/>
          </a:xfrm>
          <a:prstGeom prst="rect">
            <a:avLst/>
          </a:prstGeom>
          <a:noFill/>
          <a:ln w="9525">
            <a:noFill/>
            <a:miter lim="800000"/>
            <a:headEnd/>
            <a:tailEnd/>
          </a:ln>
        </p:spPr>
        <p:txBody>
          <a:bodyPr>
            <a:spAutoFit/>
          </a:bodyPr>
          <a:lstStyle/>
          <a:p>
            <a:pPr algn="ctr"/>
            <a:r>
              <a:rPr lang="fr-FR">
                <a:latin typeface="Calibri" pitchFamily="34" charset="0"/>
              </a:rPr>
              <a:t>La mise en bouteille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chemeClr val="accent6">
                <a:lumMod val="60000"/>
                <a:lumOff val="40000"/>
              </a:schemeClr>
            </a:gs>
            <a:gs pos="65000">
              <a:srgbClr val="85C2FF"/>
            </a:gs>
            <a:gs pos="88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66562" name="Titre 1"/>
          <p:cNvSpPr>
            <a:spLocks noGrp="1"/>
          </p:cNvSpPr>
          <p:nvPr>
            <p:ph type="title"/>
          </p:nvPr>
        </p:nvSpPr>
        <p:spPr/>
        <p:txBody>
          <a:bodyPr/>
          <a:lstStyle/>
          <a:p>
            <a:pPr eaLnBrk="1" hangingPunct="1"/>
            <a:endParaRPr lang="fr-FR" smtClean="0"/>
          </a:p>
        </p:txBody>
      </p:sp>
      <p:sp>
        <p:nvSpPr>
          <p:cNvPr id="66563" name="Espace réservé du contenu 2"/>
          <p:cNvSpPr>
            <a:spLocks noGrp="1"/>
          </p:cNvSpPr>
          <p:nvPr>
            <p:ph idx="1"/>
          </p:nvPr>
        </p:nvSpPr>
        <p:spPr>
          <a:xfrm>
            <a:off x="4859338" y="4652963"/>
            <a:ext cx="3827462" cy="1473200"/>
          </a:xfrm>
        </p:spPr>
        <p:txBody>
          <a:bodyPr/>
          <a:lstStyle/>
          <a:p>
            <a:pPr eaLnBrk="1" hangingPunct="1"/>
            <a:r>
              <a:rPr lang="fr-FR" smtClean="0"/>
              <a:t>Merci à vous</a:t>
            </a:r>
          </a:p>
        </p:txBody>
      </p:sp>
      <p:pic>
        <p:nvPicPr>
          <p:cNvPr id="66564" name="Image 3"/>
          <p:cNvPicPr>
            <a:picLocks noChangeAspect="1"/>
          </p:cNvPicPr>
          <p:nvPr/>
        </p:nvPicPr>
        <p:blipFill>
          <a:blip r:embed="rId2"/>
          <a:srcRect/>
          <a:stretch>
            <a:fillRect/>
          </a:stretch>
        </p:blipFill>
        <p:spPr bwMode="auto">
          <a:xfrm>
            <a:off x="7019925" y="6308725"/>
            <a:ext cx="2014538" cy="433388"/>
          </a:xfrm>
          <a:prstGeom prst="rect">
            <a:avLst/>
          </a:prstGeom>
          <a:noFill/>
          <a:ln w="9525">
            <a:noFill/>
            <a:miter lim="800000"/>
            <a:headEnd/>
            <a:tailEnd/>
          </a:ln>
        </p:spPr>
      </p:pic>
      <p:pic>
        <p:nvPicPr>
          <p:cNvPr id="66565" name="Image 4"/>
          <p:cNvPicPr>
            <a:picLocks noChangeAspect="1"/>
          </p:cNvPicPr>
          <p:nvPr/>
        </p:nvPicPr>
        <p:blipFill>
          <a:blip r:embed="rId3"/>
          <a:srcRect/>
          <a:stretch>
            <a:fillRect/>
          </a:stretch>
        </p:blipFill>
        <p:spPr bwMode="auto">
          <a:xfrm>
            <a:off x="107950" y="6021388"/>
            <a:ext cx="1517650" cy="755650"/>
          </a:xfrm>
          <a:prstGeom prst="rect">
            <a:avLst/>
          </a:prstGeom>
          <a:noFill/>
          <a:ln w="9525">
            <a:noFill/>
            <a:miter lim="800000"/>
            <a:headEnd/>
            <a:tailEnd/>
          </a:ln>
        </p:spPr>
      </p:pic>
      <p:sp>
        <p:nvSpPr>
          <p:cNvPr id="7" name="Espace réservé du pied de page 6"/>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66567" name="Picture 7" descr="tonneau whisky"/>
          <p:cNvPicPr>
            <a:picLocks noChangeAspect="1" noChangeArrowheads="1"/>
          </p:cNvPicPr>
          <p:nvPr/>
        </p:nvPicPr>
        <p:blipFill>
          <a:blip r:embed="rId4"/>
          <a:srcRect/>
          <a:stretch>
            <a:fillRect/>
          </a:stretch>
        </p:blipFill>
        <p:spPr bwMode="auto">
          <a:xfrm>
            <a:off x="3251200" y="2146300"/>
            <a:ext cx="2641600"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pPr eaLnBrk="1" hangingPunct="1"/>
            <a:r>
              <a:rPr lang="fr-FR" smtClean="0"/>
              <a:t>Le Rhum en Quelques Chiffres</a:t>
            </a:r>
          </a:p>
        </p:txBody>
      </p:sp>
      <p:sp>
        <p:nvSpPr>
          <p:cNvPr id="3" name="Espace réservé du contenu 2"/>
          <p:cNvSpPr>
            <a:spLocks noGrp="1"/>
          </p:cNvSpPr>
          <p:nvPr>
            <p:ph idx="1"/>
          </p:nvPr>
        </p:nvSpPr>
        <p:spPr/>
        <p:txBody>
          <a:bodyPr/>
          <a:lstStyle/>
          <a:p>
            <a:pPr eaLnBrk="1" hangingPunct="1"/>
            <a:r>
              <a:rPr lang="fr-FR" sz="2400" smtClean="0"/>
              <a:t>Le rhum  à l’heure actuelle, </a:t>
            </a:r>
          </a:p>
          <a:p>
            <a:pPr lvl="1" eaLnBrk="1" hangingPunct="1"/>
            <a:r>
              <a:rPr lang="fr-FR" sz="2400" smtClean="0"/>
              <a:t>évolution des modes de dégustation </a:t>
            </a:r>
          </a:p>
          <a:p>
            <a:pPr lvl="1" eaLnBrk="1" hangingPunct="1"/>
            <a:r>
              <a:rPr lang="fr-FR" sz="2400" smtClean="0"/>
              <a:t>nouvelles donnes du commerce international. </a:t>
            </a:r>
          </a:p>
          <a:p>
            <a:pPr eaLnBrk="1" hangingPunct="1"/>
            <a:endParaRPr lang="fr-FR" sz="2400" smtClean="0"/>
          </a:p>
          <a:p>
            <a:pPr eaLnBrk="1" hangingPunct="1"/>
            <a:r>
              <a:rPr lang="fr-FR" sz="2400" smtClean="0"/>
              <a:t>La consommation européenne de rhum environ 20 % de la consommation mondiale.</a:t>
            </a:r>
          </a:p>
          <a:p>
            <a:pPr eaLnBrk="1" hangingPunct="1"/>
            <a:r>
              <a:rPr lang="fr-FR" sz="2400" smtClean="0"/>
              <a:t>Les DOM fournissent 40 % du rhum vendu en Europe, </a:t>
            </a:r>
          </a:p>
          <a:p>
            <a:pPr eaLnBrk="1" hangingPunct="1"/>
            <a:r>
              <a:rPr lang="fr-FR" sz="2400" smtClean="0"/>
              <a:t>suivis de près par les pays ACP (Afrique, Caraïbes, Pacifique) qui livrent 35 % du marché en rhums légers.</a:t>
            </a:r>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18436" name="Image 4"/>
          <p:cNvPicPr>
            <a:picLocks noChangeAspect="1"/>
          </p:cNvPicPr>
          <p:nvPr/>
        </p:nvPicPr>
        <p:blipFill>
          <a:blip r:embed="rId2"/>
          <a:srcRect/>
          <a:stretch>
            <a:fillRect/>
          </a:stretch>
        </p:blipFill>
        <p:spPr bwMode="auto">
          <a:xfrm>
            <a:off x="107950" y="6021388"/>
            <a:ext cx="1517650" cy="755650"/>
          </a:xfrm>
          <a:prstGeom prst="rect">
            <a:avLst/>
          </a:prstGeom>
          <a:noFill/>
          <a:ln w="9525">
            <a:noFill/>
            <a:miter lim="800000"/>
            <a:headEnd/>
            <a:tailEnd/>
          </a:ln>
        </p:spPr>
      </p:pic>
      <p:pic>
        <p:nvPicPr>
          <p:cNvPr id="18437" name="Image 5"/>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p:txBody>
          <a:bodyPr/>
          <a:lstStyle/>
          <a:p>
            <a:pPr eaLnBrk="1" hangingPunct="1"/>
            <a:r>
              <a:rPr lang="fr-FR" smtClean="0"/>
              <a:t>Le Rhum en Quelques Chiffres</a:t>
            </a:r>
          </a:p>
        </p:txBody>
      </p:sp>
      <p:sp>
        <p:nvSpPr>
          <p:cNvPr id="3" name="Espace réservé du contenu 2"/>
          <p:cNvSpPr>
            <a:spLocks noGrp="1"/>
          </p:cNvSpPr>
          <p:nvPr>
            <p:ph idx="1"/>
          </p:nvPr>
        </p:nvSpPr>
        <p:spPr/>
        <p:txBody>
          <a:bodyPr/>
          <a:lstStyle/>
          <a:p>
            <a:pPr eaLnBrk="1" hangingPunct="1"/>
            <a:r>
              <a:rPr lang="fr-FR" smtClean="0"/>
              <a:t>L’émergence de nouveaux modes de consommation :</a:t>
            </a:r>
          </a:p>
          <a:p>
            <a:pPr eaLnBrk="1" hangingPunct="1"/>
            <a:r>
              <a:rPr lang="fr-FR" smtClean="0"/>
              <a:t>En France, les consommateurs apprécient les alcools blancs, principalement sous forme de cocktails.</a:t>
            </a:r>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fld id="{590AD6FE-73B8-41F7-B079-9492FE83A682}" type="slidenum">
              <a:rPr lang="fr-FR">
                <a:solidFill>
                  <a:schemeClr val="tx1">
                    <a:tint val="75000"/>
                  </a:schemeClr>
                </a:solidFill>
                <a:latin typeface="+mn-lt"/>
              </a:rPr>
              <a:pPr fontAlgn="auto">
                <a:spcBef>
                  <a:spcPts val="0"/>
                </a:spcBef>
                <a:spcAft>
                  <a:spcPts val="0"/>
                </a:spcAft>
                <a:defRPr/>
              </a:pPr>
              <a:t>8</a:t>
            </a:fld>
            <a:endParaRPr lang="fr-FR" dirty="0">
              <a:solidFill>
                <a:schemeClr val="tx1">
                  <a:tint val="75000"/>
                </a:schemeClr>
              </a:solidFill>
              <a:latin typeface="+mn-lt"/>
            </a:endParaRPr>
          </a:p>
        </p:txBody>
      </p:sp>
      <p:pic>
        <p:nvPicPr>
          <p:cNvPr id="20484" name="Image 4"/>
          <p:cNvPicPr>
            <a:picLocks noChangeAspect="1"/>
          </p:cNvPicPr>
          <p:nvPr/>
        </p:nvPicPr>
        <p:blipFill>
          <a:blip r:embed="rId2"/>
          <a:srcRect/>
          <a:stretch>
            <a:fillRect/>
          </a:stretch>
        </p:blipFill>
        <p:spPr bwMode="auto">
          <a:xfrm>
            <a:off x="107950" y="6021388"/>
            <a:ext cx="1517650" cy="755650"/>
          </a:xfrm>
          <a:prstGeom prst="rect">
            <a:avLst/>
          </a:prstGeom>
          <a:noFill/>
          <a:ln w="9525">
            <a:noFill/>
            <a:miter lim="800000"/>
            <a:headEnd/>
            <a:tailEnd/>
          </a:ln>
        </p:spPr>
      </p:pic>
      <p:pic>
        <p:nvPicPr>
          <p:cNvPr id="20485" name="Image 5"/>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pPr eaLnBrk="1" hangingPunct="1"/>
            <a:r>
              <a:rPr lang="fr-FR" smtClean="0"/>
              <a:t>QUELQUES CHIFFRES CLEFS</a:t>
            </a:r>
          </a:p>
        </p:txBody>
      </p:sp>
      <p:sp>
        <p:nvSpPr>
          <p:cNvPr id="3" name="Espace réservé du contenu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fr-FR" dirty="0" smtClean="0"/>
              <a:t>+ de </a:t>
            </a:r>
            <a:r>
              <a:rPr lang="fr-FR" b="1" dirty="0"/>
              <a:t>48 millions de bouteilles de rhum </a:t>
            </a:r>
            <a:r>
              <a:rPr lang="fr-FR" dirty="0" smtClean="0"/>
              <a:t>consommées </a:t>
            </a:r>
            <a:r>
              <a:rPr lang="fr-FR" dirty="0"/>
              <a:t>chaque année en France </a:t>
            </a:r>
            <a:endParaRPr lang="fr-FR" dirty="0" smtClean="0"/>
          </a:p>
          <a:p>
            <a:pPr lvl="1" eaLnBrk="1" fontAlgn="auto" hangingPunct="1">
              <a:spcAft>
                <a:spcPts val="0"/>
              </a:spcAft>
              <a:buFont typeface="Arial" pitchFamily="34" charset="0"/>
              <a:buChar char="–"/>
              <a:defRPr/>
            </a:pPr>
            <a:r>
              <a:rPr lang="fr-FR" dirty="0" smtClean="0"/>
              <a:t>33 </a:t>
            </a:r>
            <a:r>
              <a:rPr lang="fr-FR" dirty="0"/>
              <a:t>millions en Métropole </a:t>
            </a:r>
          </a:p>
          <a:p>
            <a:pPr lvl="1" eaLnBrk="1" fontAlgn="auto" hangingPunct="1">
              <a:spcAft>
                <a:spcPts val="0"/>
              </a:spcAft>
              <a:buFont typeface="Arial" pitchFamily="34" charset="0"/>
              <a:buChar char="–"/>
              <a:defRPr/>
            </a:pPr>
            <a:r>
              <a:rPr lang="fr-FR" dirty="0" smtClean="0"/>
              <a:t>15 </a:t>
            </a:r>
            <a:r>
              <a:rPr lang="fr-FR" dirty="0"/>
              <a:t>millions dans les départements français </a:t>
            </a:r>
            <a:r>
              <a:rPr lang="fr-FR" dirty="0" smtClean="0"/>
              <a:t>d’Outre-Mer</a:t>
            </a:r>
            <a:endParaRPr lang="fr-FR" dirty="0"/>
          </a:p>
          <a:p>
            <a:pPr marL="457200" lvl="1" indent="0" eaLnBrk="1" fontAlgn="auto" hangingPunct="1">
              <a:spcAft>
                <a:spcPts val="0"/>
              </a:spcAft>
              <a:buFont typeface="Arial" pitchFamily="34" charset="0"/>
              <a:buNone/>
              <a:defRPr/>
            </a:pPr>
            <a:endParaRPr lang="fr-FR" dirty="0"/>
          </a:p>
          <a:p>
            <a:pPr eaLnBrk="1" fontAlgn="auto" hangingPunct="1">
              <a:spcAft>
                <a:spcPts val="0"/>
              </a:spcAft>
              <a:buFont typeface="Arial" pitchFamily="34" charset="0"/>
              <a:buChar char="•"/>
              <a:defRPr/>
            </a:pPr>
            <a:r>
              <a:rPr lang="fr-FR" dirty="0"/>
              <a:t>En métropole : </a:t>
            </a:r>
            <a:endParaRPr lang="fr-FR" dirty="0" smtClean="0"/>
          </a:p>
          <a:p>
            <a:pPr lvl="1" eaLnBrk="1" fontAlgn="auto" hangingPunct="1">
              <a:spcAft>
                <a:spcPts val="0"/>
              </a:spcAft>
              <a:buFont typeface="Arial" pitchFamily="34" charset="0"/>
              <a:buChar char="–"/>
              <a:defRPr/>
            </a:pPr>
            <a:r>
              <a:rPr lang="fr-FR" b="1" dirty="0" smtClean="0"/>
              <a:t>27 </a:t>
            </a:r>
            <a:r>
              <a:rPr lang="fr-FR" b="1" dirty="0"/>
              <a:t>millions de bouteilles </a:t>
            </a:r>
            <a:r>
              <a:rPr lang="fr-FR" b="1" dirty="0" smtClean="0"/>
              <a:t> </a:t>
            </a:r>
            <a:r>
              <a:rPr lang="fr-FR" dirty="0" smtClean="0"/>
              <a:t>achetées </a:t>
            </a:r>
            <a:r>
              <a:rPr lang="fr-FR" dirty="0"/>
              <a:t>dans les réseaux de grande distribution, </a:t>
            </a:r>
            <a:endParaRPr lang="fr-FR" dirty="0" smtClean="0"/>
          </a:p>
          <a:p>
            <a:pPr lvl="1" eaLnBrk="1" fontAlgn="auto" hangingPunct="1">
              <a:spcAft>
                <a:spcPts val="0"/>
              </a:spcAft>
              <a:buFont typeface="Arial" pitchFamily="34" charset="0"/>
              <a:buChar char="–"/>
              <a:defRPr/>
            </a:pPr>
            <a:r>
              <a:rPr lang="fr-FR" b="1" dirty="0" smtClean="0"/>
              <a:t>6 </a:t>
            </a:r>
            <a:r>
              <a:rPr lang="fr-FR" b="1" dirty="0"/>
              <a:t>millions </a:t>
            </a:r>
            <a:r>
              <a:rPr lang="fr-FR" dirty="0"/>
              <a:t>dans les restaurants, bars, discothèques…</a:t>
            </a:r>
          </a:p>
          <a:p>
            <a:pPr eaLnBrk="1" fontAlgn="auto" hangingPunct="1">
              <a:spcAft>
                <a:spcPts val="0"/>
              </a:spcAft>
              <a:buFont typeface="Arial" pitchFamily="34" charset="0"/>
              <a:buChar char="•"/>
              <a:defRPr/>
            </a:pPr>
            <a:endParaRPr lang="fr-FR" dirty="0" smtClean="0"/>
          </a:p>
          <a:p>
            <a:pPr eaLnBrk="1" fontAlgn="auto" hangingPunct="1">
              <a:spcAft>
                <a:spcPts val="0"/>
              </a:spcAft>
              <a:buFont typeface="Arial" pitchFamily="34" charset="0"/>
              <a:buChar char="•"/>
              <a:defRPr/>
            </a:pPr>
            <a:r>
              <a:rPr lang="fr-FR" dirty="0" smtClean="0"/>
              <a:t>La </a:t>
            </a:r>
            <a:r>
              <a:rPr lang="fr-FR" dirty="0"/>
              <a:t>répartition entre les différents rhums est la suivante :</a:t>
            </a:r>
          </a:p>
          <a:p>
            <a:pPr lvl="1" eaLnBrk="1" fontAlgn="auto" hangingPunct="1">
              <a:spcAft>
                <a:spcPts val="0"/>
              </a:spcAft>
              <a:buFont typeface="Arial" pitchFamily="34" charset="0"/>
              <a:buChar char="–"/>
              <a:defRPr/>
            </a:pPr>
            <a:r>
              <a:rPr lang="fr-FR" b="1" dirty="0"/>
              <a:t>75 % de rhum blanc</a:t>
            </a:r>
          </a:p>
          <a:p>
            <a:pPr lvl="1" eaLnBrk="1" fontAlgn="auto" hangingPunct="1">
              <a:spcAft>
                <a:spcPts val="0"/>
              </a:spcAft>
              <a:buFont typeface="Arial" pitchFamily="34" charset="0"/>
              <a:buChar char="–"/>
              <a:defRPr/>
            </a:pPr>
            <a:r>
              <a:rPr lang="fr-FR" b="1" dirty="0"/>
              <a:t>25 % de rhum ambré, rhum paille, rhum vieux</a:t>
            </a:r>
          </a:p>
          <a:p>
            <a:pPr eaLnBrk="1" fontAlgn="auto" hangingPunct="1">
              <a:spcAft>
                <a:spcPts val="0"/>
              </a:spcAft>
              <a:buFont typeface="Arial" pitchFamily="34" charset="0"/>
              <a:buChar char="•"/>
              <a:defRPr/>
            </a:pPr>
            <a:r>
              <a:rPr lang="fr-FR" dirty="0" smtClean="0"/>
              <a:t>rhums </a:t>
            </a:r>
            <a:r>
              <a:rPr lang="fr-FR" dirty="0"/>
              <a:t>importés </a:t>
            </a:r>
            <a:r>
              <a:rPr lang="fr-FR" dirty="0" smtClean="0"/>
              <a:t>environ </a:t>
            </a:r>
            <a:r>
              <a:rPr lang="fr-FR" b="1" dirty="0"/>
              <a:t>3 millions de bouteilles </a:t>
            </a:r>
            <a:r>
              <a:rPr lang="fr-FR" dirty="0"/>
              <a:t>par an</a:t>
            </a:r>
            <a:r>
              <a:rPr lang="fr-FR" dirty="0" smtClean="0"/>
              <a:t>.</a:t>
            </a:r>
            <a:endParaRPr lang="fr-FR" dirty="0"/>
          </a:p>
        </p:txBody>
      </p:sp>
      <p:sp>
        <p:nvSpPr>
          <p:cNvPr id="4" name="Espace réservé du pied de page 3"/>
          <p:cNvSpPr>
            <a:spLocks noGrp="1"/>
          </p:cNvSpPr>
          <p:nvPr>
            <p:ph type="ftr" sz="quarter" idx="11"/>
          </p:nvPr>
        </p:nvSpPr>
        <p:spPr/>
        <p:txBody>
          <a:bodyPr rtlCol="0"/>
          <a:lstStyle/>
          <a:p>
            <a:pPr fontAlgn="auto">
              <a:spcBef>
                <a:spcPts val="0"/>
              </a:spcBef>
              <a:spcAft>
                <a:spcPts val="0"/>
              </a:spcAft>
              <a:defRPr/>
            </a:pPr>
            <a:endParaRPr lang="fr-FR">
              <a:solidFill>
                <a:schemeClr val="tx1">
                  <a:tint val="75000"/>
                </a:schemeClr>
              </a:solidFill>
              <a:latin typeface="+mn-lt"/>
            </a:endParaRPr>
          </a:p>
        </p:txBody>
      </p:sp>
      <p:pic>
        <p:nvPicPr>
          <p:cNvPr id="21508" name="Image 4"/>
          <p:cNvPicPr>
            <a:picLocks noChangeAspect="1"/>
          </p:cNvPicPr>
          <p:nvPr/>
        </p:nvPicPr>
        <p:blipFill>
          <a:blip r:embed="rId2"/>
          <a:srcRect/>
          <a:stretch>
            <a:fillRect/>
          </a:stretch>
        </p:blipFill>
        <p:spPr bwMode="auto">
          <a:xfrm>
            <a:off x="107950" y="6021388"/>
            <a:ext cx="1517650" cy="755650"/>
          </a:xfrm>
          <a:prstGeom prst="rect">
            <a:avLst/>
          </a:prstGeom>
          <a:noFill/>
          <a:ln w="9525">
            <a:noFill/>
            <a:miter lim="800000"/>
            <a:headEnd/>
            <a:tailEnd/>
          </a:ln>
        </p:spPr>
      </p:pic>
      <p:pic>
        <p:nvPicPr>
          <p:cNvPr id="21509" name="Image 5"/>
          <p:cNvPicPr>
            <a:picLocks noChangeAspect="1"/>
          </p:cNvPicPr>
          <p:nvPr/>
        </p:nvPicPr>
        <p:blipFill>
          <a:blip r:embed="rId3"/>
          <a:srcRect/>
          <a:stretch>
            <a:fillRect/>
          </a:stretch>
        </p:blipFill>
        <p:spPr bwMode="auto">
          <a:xfrm>
            <a:off x="7019925" y="6308725"/>
            <a:ext cx="2014538" cy="433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1522</TotalTime>
  <Words>2008</Words>
  <Application>Microsoft Office PowerPoint</Application>
  <PresentationFormat>Affichage à l'écran (4:3)</PresentationFormat>
  <Paragraphs>330</Paragraphs>
  <Slides>65</Slides>
  <Notes>4</Notes>
  <HiddenSlides>0</HiddenSlides>
  <MMClips>0</MMClips>
  <ScaleCrop>false</ScaleCrop>
  <HeadingPairs>
    <vt:vector size="4" baseType="variant">
      <vt:variant>
        <vt:lpstr>Thème</vt:lpstr>
      </vt:variant>
      <vt:variant>
        <vt:i4>1</vt:i4>
      </vt:variant>
      <vt:variant>
        <vt:lpstr>Titres des diapositives</vt:lpstr>
      </vt:variant>
      <vt:variant>
        <vt:i4>65</vt:i4>
      </vt:variant>
    </vt:vector>
  </HeadingPairs>
  <TitlesOfParts>
    <vt:vector size="66" baseType="lpstr">
      <vt:lpstr>Thème Office</vt:lpstr>
      <vt:lpstr>Connaissance des produits  Le RHUM &amp; Le WHISKY</vt:lpstr>
      <vt:lpstr>Déroulement du stage</vt:lpstr>
      <vt:lpstr>Evaluation </vt:lpstr>
      <vt:lpstr>Résultats</vt:lpstr>
      <vt:lpstr>Présentation PowerPoint</vt:lpstr>
      <vt:lpstr>Le Rhum</vt:lpstr>
      <vt:lpstr>Le Rhum en Quelques Chiffres</vt:lpstr>
      <vt:lpstr>Le Rhum en Quelques Chiffres</vt:lpstr>
      <vt:lpstr>QUELQUES CHIFFRES CLEFS</vt:lpstr>
      <vt:lpstr>QUELQUES CHIFFRES CLEFS</vt:lpstr>
      <vt:lpstr>QUELQUES CHIFFRES CLEFS</vt:lpstr>
      <vt:lpstr>La Fabrication du Rhum</vt:lpstr>
      <vt:lpstr>La Fabrication du Rhum RECEPTION ET BROYAGE</vt:lpstr>
      <vt:lpstr>La Fabrication du Rhum RECEPTION ET BROYAGE</vt:lpstr>
      <vt:lpstr>La Fabrication du Rhum FERMENTATION</vt:lpstr>
      <vt:lpstr>La Fabrication du Rhum DISTILLATION</vt:lpstr>
      <vt:lpstr>La Fabrication du Rhum DISTILLATION</vt:lpstr>
      <vt:lpstr>La Fabrication du Rhum DISTILLATION</vt:lpstr>
      <vt:lpstr>La Fabrication du Rhum VIEILLISSEMENT</vt:lpstr>
      <vt:lpstr>La Fabrication du Rhum VIEILLISSEMENT</vt:lpstr>
      <vt:lpstr>La Fabrication du Rhum VIEILLISSEMENT</vt:lpstr>
      <vt:lpstr>La Fabrication du Rhum VIEILLISSEMENT</vt:lpstr>
      <vt:lpstr>Présentation PowerPoint</vt:lpstr>
      <vt:lpstr>Les Catégories de Rhum</vt:lpstr>
      <vt:lpstr>Les Catégories de Rhum</vt:lpstr>
      <vt:lpstr>Les Catégories de Rhum</vt:lpstr>
      <vt:lpstr>Les Catégories de Rhum</vt:lpstr>
      <vt:lpstr>RHUM AGRICOLE</vt:lpstr>
      <vt:lpstr>RHUM AGRICOLE</vt:lpstr>
      <vt:lpstr>RHUM AGRICOLE</vt:lpstr>
      <vt:lpstr>RHUM AGRICOLE</vt:lpstr>
      <vt:lpstr>RHUMS DU MONDE</vt:lpstr>
      <vt:lpstr>Le Rhum La Dégustation</vt:lpstr>
      <vt:lpstr>Le Rhum La Dégustation</vt:lpstr>
      <vt:lpstr>Présentation PowerPoint</vt:lpstr>
      <vt:lpstr>Le Whisky</vt:lpstr>
      <vt:lpstr>Le Whisky Les Origines</vt:lpstr>
      <vt:lpstr>Les pays  et les styles du whisky</vt:lpstr>
      <vt:lpstr>Le Whisky L'Ecosse</vt:lpstr>
      <vt:lpstr>Le Whiskey L'Irlande</vt:lpstr>
      <vt:lpstr>Le Whiskey Les Etats-Unis</vt:lpstr>
      <vt:lpstr>Le Whisky Le Japon</vt:lpstr>
      <vt:lpstr>Le Marché du Whisky</vt:lpstr>
      <vt:lpstr>Le Marché du Whisky</vt:lpstr>
      <vt:lpstr>La Fabrication du Whisky</vt:lpstr>
      <vt:lpstr>La Fabrication du Whisky</vt:lpstr>
      <vt:lpstr>La Fabrication du Whisky</vt:lpstr>
      <vt:lpstr>La Fabrication du Whisky</vt:lpstr>
      <vt:lpstr>La Fabrication du Whisky</vt:lpstr>
      <vt:lpstr>La Fabrication du Whisky</vt:lpstr>
      <vt:lpstr>La Fabrication du Whisky</vt:lpstr>
      <vt:lpstr>La Fabrication du Whisky</vt:lpstr>
      <vt:lpstr>La Fabrication du Whisky</vt:lpstr>
      <vt:lpstr>La Fabrication du Whisky</vt:lpstr>
      <vt:lpstr>La Fabrication du Whisky</vt:lpstr>
      <vt:lpstr>La Fabrication du Whisky</vt:lpstr>
      <vt:lpstr>La Fabrication du Whisky</vt:lpstr>
      <vt:lpstr>La Fabrication du Whisky</vt:lpstr>
      <vt:lpstr>La Fabrication du Whisky</vt:lpstr>
      <vt:lpstr>La Fabrication du Whisky</vt:lpstr>
      <vt:lpstr>La Fabrication du Whisky</vt:lpstr>
      <vt:lpstr>La Fabrication du Whisky</vt:lpstr>
      <vt:lpstr>La Fabrication du Whisky</vt:lpstr>
      <vt:lpstr>La Fabrication du Whisky</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Fabrice Andrieu</dc:creator>
  <cp:lastModifiedBy>Fabrice Andrieu</cp:lastModifiedBy>
  <cp:revision>45</cp:revision>
  <cp:lastPrinted>2014-03-17T15:56:38Z</cp:lastPrinted>
  <dcterms:created xsi:type="dcterms:W3CDTF">2013-03-25T16:06:18Z</dcterms:created>
  <dcterms:modified xsi:type="dcterms:W3CDTF">2014-03-17T16:09:50Z</dcterms:modified>
</cp:coreProperties>
</file>